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</p:sldIdLst>
  <p:sldSz cx="10045700" cy="7778750"/>
  <p:notesSz cx="10045700" cy="777875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948" y="1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3429" y="2416456"/>
            <a:ext cx="8538845" cy="166738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506855" y="4407958"/>
            <a:ext cx="7031990" cy="198790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7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6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57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4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41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3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09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2623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001679" y="352925"/>
            <a:ext cx="2483520" cy="752846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51118" y="352925"/>
            <a:ext cx="7283133" cy="752846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3385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99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0099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602" y="1789112"/>
            <a:ext cx="4372642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76805" y="1789112"/>
            <a:ext cx="4372642" cy="5133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9/25/2020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76004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93541" y="4998569"/>
            <a:ext cx="8538845" cy="1544946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93541" y="3296968"/>
            <a:ext cx="8538845" cy="1701601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15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3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74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66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57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4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41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3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60311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51118" y="2058130"/>
            <a:ext cx="4883326" cy="582325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601873" y="2058130"/>
            <a:ext cx="4883326" cy="582325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7702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285" y="311511"/>
            <a:ext cx="9041130" cy="1296458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285" y="1741216"/>
            <a:ext cx="4438595" cy="72565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57" indent="0">
              <a:buNone/>
              <a:defRPr sz="2200" b="1"/>
            </a:lvl2pPr>
            <a:lvl3pPr marL="1018315" indent="0">
              <a:buNone/>
              <a:defRPr sz="2000" b="1"/>
            </a:lvl3pPr>
            <a:lvl4pPr marL="1527472" indent="0">
              <a:buNone/>
              <a:defRPr sz="1800" b="1"/>
            </a:lvl4pPr>
            <a:lvl5pPr marL="2036628" indent="0">
              <a:buNone/>
              <a:defRPr sz="1800" b="1"/>
            </a:lvl5pPr>
            <a:lvl6pPr marL="2545786" indent="0">
              <a:buNone/>
              <a:defRPr sz="1800" b="1"/>
            </a:lvl6pPr>
            <a:lvl7pPr marL="3054943" indent="0">
              <a:buNone/>
              <a:defRPr sz="1800" b="1"/>
            </a:lvl7pPr>
            <a:lvl8pPr marL="3564101" indent="0">
              <a:buNone/>
              <a:defRPr sz="1800" b="1"/>
            </a:lvl8pPr>
            <a:lvl9pPr marL="4073258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2285" y="2466872"/>
            <a:ext cx="4438595" cy="4481785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103078" y="1741216"/>
            <a:ext cx="4440339" cy="72565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157" indent="0">
              <a:buNone/>
              <a:defRPr sz="2200" b="1"/>
            </a:lvl2pPr>
            <a:lvl3pPr marL="1018315" indent="0">
              <a:buNone/>
              <a:defRPr sz="2000" b="1"/>
            </a:lvl3pPr>
            <a:lvl4pPr marL="1527472" indent="0">
              <a:buNone/>
              <a:defRPr sz="1800" b="1"/>
            </a:lvl4pPr>
            <a:lvl5pPr marL="2036628" indent="0">
              <a:buNone/>
              <a:defRPr sz="1800" b="1"/>
            </a:lvl5pPr>
            <a:lvl6pPr marL="2545786" indent="0">
              <a:buNone/>
              <a:defRPr sz="1800" b="1"/>
            </a:lvl6pPr>
            <a:lvl7pPr marL="3054943" indent="0">
              <a:buNone/>
              <a:defRPr sz="1800" b="1"/>
            </a:lvl7pPr>
            <a:lvl8pPr marL="3564101" indent="0">
              <a:buNone/>
              <a:defRPr sz="1800" b="1"/>
            </a:lvl8pPr>
            <a:lvl9pPr marL="4073258" indent="0">
              <a:buNone/>
              <a:defRPr sz="18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103078" y="2466872"/>
            <a:ext cx="4440339" cy="4481785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8819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7357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3330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287" y="309709"/>
            <a:ext cx="3304966" cy="131806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27591" y="309711"/>
            <a:ext cx="5615825" cy="6638948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02287" y="1627777"/>
            <a:ext cx="3304966" cy="5320882"/>
          </a:xfrm>
        </p:spPr>
        <p:txBody>
          <a:bodyPr/>
          <a:lstStyle>
            <a:lvl1pPr marL="0" indent="0">
              <a:buNone/>
              <a:defRPr sz="1600"/>
            </a:lvl1pPr>
            <a:lvl2pPr marL="509157" indent="0">
              <a:buNone/>
              <a:defRPr sz="1300"/>
            </a:lvl2pPr>
            <a:lvl3pPr marL="1018315" indent="0">
              <a:buNone/>
              <a:defRPr sz="1100"/>
            </a:lvl3pPr>
            <a:lvl4pPr marL="1527472" indent="0">
              <a:buNone/>
              <a:defRPr sz="1000"/>
            </a:lvl4pPr>
            <a:lvl5pPr marL="2036628" indent="0">
              <a:buNone/>
              <a:defRPr sz="1000"/>
            </a:lvl5pPr>
            <a:lvl6pPr marL="2545786" indent="0">
              <a:buNone/>
              <a:defRPr sz="1000"/>
            </a:lvl6pPr>
            <a:lvl7pPr marL="3054943" indent="0">
              <a:buNone/>
              <a:defRPr sz="1000"/>
            </a:lvl7pPr>
            <a:lvl8pPr marL="3564101" indent="0">
              <a:buNone/>
              <a:defRPr sz="1000"/>
            </a:lvl8pPr>
            <a:lvl9pPr marL="4073258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2525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69028" y="5445125"/>
            <a:ext cx="6027420" cy="64282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969028" y="695046"/>
            <a:ext cx="6027420" cy="4667250"/>
          </a:xfrm>
        </p:spPr>
        <p:txBody>
          <a:bodyPr/>
          <a:lstStyle>
            <a:lvl1pPr marL="0" indent="0">
              <a:buNone/>
              <a:defRPr sz="3600"/>
            </a:lvl1pPr>
            <a:lvl2pPr marL="509157" indent="0">
              <a:buNone/>
              <a:defRPr sz="3100"/>
            </a:lvl2pPr>
            <a:lvl3pPr marL="1018315" indent="0">
              <a:buNone/>
              <a:defRPr sz="2700"/>
            </a:lvl3pPr>
            <a:lvl4pPr marL="1527472" indent="0">
              <a:buNone/>
              <a:defRPr sz="2200"/>
            </a:lvl4pPr>
            <a:lvl5pPr marL="2036628" indent="0">
              <a:buNone/>
              <a:defRPr sz="2200"/>
            </a:lvl5pPr>
            <a:lvl6pPr marL="2545786" indent="0">
              <a:buNone/>
              <a:defRPr sz="2200"/>
            </a:lvl6pPr>
            <a:lvl7pPr marL="3054943" indent="0">
              <a:buNone/>
              <a:defRPr sz="2200"/>
            </a:lvl7pPr>
            <a:lvl8pPr marL="3564101" indent="0">
              <a:buNone/>
              <a:defRPr sz="2200"/>
            </a:lvl8pPr>
            <a:lvl9pPr marL="4073258" indent="0">
              <a:buNone/>
              <a:defRPr sz="2200"/>
            </a:lvl9pPr>
          </a:lstStyle>
          <a:p>
            <a:endParaRPr lang="es-ES_tradn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969028" y="6087953"/>
            <a:ext cx="6027420" cy="912922"/>
          </a:xfrm>
        </p:spPr>
        <p:txBody>
          <a:bodyPr/>
          <a:lstStyle>
            <a:lvl1pPr marL="0" indent="0">
              <a:buNone/>
              <a:defRPr sz="1600"/>
            </a:lvl1pPr>
            <a:lvl2pPr marL="509157" indent="0">
              <a:buNone/>
              <a:defRPr sz="1300"/>
            </a:lvl2pPr>
            <a:lvl3pPr marL="1018315" indent="0">
              <a:buNone/>
              <a:defRPr sz="1100"/>
            </a:lvl3pPr>
            <a:lvl4pPr marL="1527472" indent="0">
              <a:buNone/>
              <a:defRPr sz="1000"/>
            </a:lvl4pPr>
            <a:lvl5pPr marL="2036628" indent="0">
              <a:buNone/>
              <a:defRPr sz="1000"/>
            </a:lvl5pPr>
            <a:lvl6pPr marL="2545786" indent="0">
              <a:buNone/>
              <a:defRPr sz="1000"/>
            </a:lvl6pPr>
            <a:lvl7pPr marL="3054943" indent="0">
              <a:buNone/>
              <a:defRPr sz="1000"/>
            </a:lvl7pPr>
            <a:lvl8pPr marL="3564101" indent="0">
              <a:buNone/>
              <a:defRPr sz="1000"/>
            </a:lvl8pPr>
            <a:lvl9pPr marL="4073258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66564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02285" y="311511"/>
            <a:ext cx="9041130" cy="1296458"/>
          </a:xfrm>
          <a:prstGeom prst="rect">
            <a:avLst/>
          </a:prstGeom>
        </p:spPr>
        <p:txBody>
          <a:bodyPr vert="horz" lIns="101831" tIns="50916" rIns="101831" bIns="50916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02285" y="1815044"/>
            <a:ext cx="9041130" cy="5133615"/>
          </a:xfrm>
          <a:prstGeom prst="rect">
            <a:avLst/>
          </a:prstGeom>
        </p:spPr>
        <p:txBody>
          <a:bodyPr vert="horz" lIns="101831" tIns="50916" rIns="101831" bIns="50916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502286" y="7209751"/>
            <a:ext cx="2343997" cy="414146"/>
          </a:xfrm>
          <a:prstGeom prst="rect">
            <a:avLst/>
          </a:prstGeom>
        </p:spPr>
        <p:txBody>
          <a:bodyPr vert="horz" lIns="101831" tIns="50916" rIns="101831" bIns="5091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9/25/2020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432281" y="7209751"/>
            <a:ext cx="3181138" cy="414146"/>
          </a:xfrm>
          <a:prstGeom prst="rect">
            <a:avLst/>
          </a:prstGeom>
        </p:spPr>
        <p:txBody>
          <a:bodyPr vert="horz" lIns="101831" tIns="50916" rIns="101831" bIns="5091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199418" y="7209751"/>
            <a:ext cx="2343997" cy="414146"/>
          </a:xfrm>
          <a:prstGeom prst="rect">
            <a:avLst/>
          </a:prstGeom>
        </p:spPr>
        <p:txBody>
          <a:bodyPr vert="horz" lIns="101831" tIns="50916" rIns="101831" bIns="5091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4829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</p:sldLayoutIdLst>
  <p:txStyles>
    <p:titleStyle>
      <a:lvl1pPr algn="ctr" defTabSz="1018315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1867" indent="-381867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381" indent="-318223" algn="l" defTabSz="1018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2893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050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1207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0364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09522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18679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27837" indent="-254579" algn="l" defTabSz="1018315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157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315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7472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6628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5786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943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4101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3258" algn="l" defTabSz="10183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image" Target="../media/image261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jp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1.jp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4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8.png"/><Relationship Id="rId18" Type="http://schemas.openxmlformats.org/officeDocument/2006/relationships/image" Target="../media/image173.png"/><Relationship Id="rId26" Type="http://schemas.openxmlformats.org/officeDocument/2006/relationships/image" Target="../media/image181.png"/><Relationship Id="rId3" Type="http://schemas.openxmlformats.org/officeDocument/2006/relationships/image" Target="../media/image158.png"/><Relationship Id="rId21" Type="http://schemas.openxmlformats.org/officeDocument/2006/relationships/image" Target="../media/image176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5" Type="http://schemas.openxmlformats.org/officeDocument/2006/relationships/image" Target="../media/image180.png"/><Relationship Id="rId33" Type="http://schemas.openxmlformats.org/officeDocument/2006/relationships/image" Target="../media/image188.png"/><Relationship Id="rId2" Type="http://schemas.openxmlformats.org/officeDocument/2006/relationships/image" Target="../media/image157.png"/><Relationship Id="rId16" Type="http://schemas.openxmlformats.org/officeDocument/2006/relationships/image" Target="../media/image171.png"/><Relationship Id="rId20" Type="http://schemas.openxmlformats.org/officeDocument/2006/relationships/image" Target="../media/image175.png"/><Relationship Id="rId29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24" Type="http://schemas.openxmlformats.org/officeDocument/2006/relationships/image" Target="../media/image179.png"/><Relationship Id="rId32" Type="http://schemas.openxmlformats.org/officeDocument/2006/relationships/image" Target="../media/image187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23" Type="http://schemas.openxmlformats.org/officeDocument/2006/relationships/image" Target="../media/image178.png"/><Relationship Id="rId28" Type="http://schemas.openxmlformats.org/officeDocument/2006/relationships/image" Target="../media/image183.png"/><Relationship Id="rId10" Type="http://schemas.openxmlformats.org/officeDocument/2006/relationships/image" Target="../media/image165.png"/><Relationship Id="rId19" Type="http://schemas.openxmlformats.org/officeDocument/2006/relationships/image" Target="../media/image174.png"/><Relationship Id="rId31" Type="http://schemas.openxmlformats.org/officeDocument/2006/relationships/image" Target="../media/image186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Relationship Id="rId22" Type="http://schemas.openxmlformats.org/officeDocument/2006/relationships/image" Target="../media/image177.png"/><Relationship Id="rId27" Type="http://schemas.openxmlformats.org/officeDocument/2006/relationships/image" Target="../media/image182.png"/><Relationship Id="rId30" Type="http://schemas.openxmlformats.org/officeDocument/2006/relationships/image" Target="../media/image185.png"/><Relationship Id="rId8" Type="http://schemas.openxmlformats.org/officeDocument/2006/relationships/image" Target="../media/image16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g"/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png"/><Relationship Id="rId7" Type="http://schemas.openxmlformats.org/officeDocument/2006/relationships/image" Target="../media/image199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206.jp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3" Type="http://schemas.openxmlformats.org/officeDocument/2006/relationships/image" Target="../media/image208.png"/><Relationship Id="rId7" Type="http://schemas.openxmlformats.org/officeDocument/2006/relationships/image" Target="../media/image196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6.jpg"/><Relationship Id="rId5" Type="http://schemas.openxmlformats.org/officeDocument/2006/relationships/image" Target="../media/image215.jpg"/><Relationship Id="rId4" Type="http://schemas.openxmlformats.org/officeDocument/2006/relationships/image" Target="../media/image21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g"/><Relationship Id="rId5" Type="http://schemas.openxmlformats.org/officeDocument/2006/relationships/image" Target="../media/image218.png"/><Relationship Id="rId4" Type="http://schemas.openxmlformats.org/officeDocument/2006/relationships/image" Target="../media/image217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35.jp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Relationship Id="rId9" Type="http://schemas.openxmlformats.org/officeDocument/2006/relationships/image" Target="../media/image245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247.png"/><Relationship Id="rId7" Type="http://schemas.openxmlformats.org/officeDocument/2006/relationships/image" Target="../media/image251.jp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jpg"/><Relationship Id="rId5" Type="http://schemas.openxmlformats.org/officeDocument/2006/relationships/image" Target="../media/image249.png"/><Relationship Id="rId4" Type="http://schemas.openxmlformats.org/officeDocument/2006/relationships/image" Target="../media/image248.jpg"/><Relationship Id="rId9" Type="http://schemas.openxmlformats.org/officeDocument/2006/relationships/image" Target="../media/image25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7646" y="794384"/>
            <a:ext cx="8151495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18615" marR="5080" indent="-1606550">
              <a:lnSpc>
                <a:spcPct val="100000"/>
              </a:lnSpc>
              <a:spcBef>
                <a:spcPts val="100"/>
              </a:spcBef>
            </a:pPr>
            <a:r>
              <a:rPr sz="6000" spc="-15" dirty="0"/>
              <a:t>PRIMEROS</a:t>
            </a:r>
            <a:r>
              <a:rPr sz="6000" spc="-640" dirty="0"/>
              <a:t> </a:t>
            </a:r>
            <a:r>
              <a:rPr sz="6000" spc="-20" dirty="0"/>
              <a:t>AUXILIOS  </a:t>
            </a:r>
            <a:r>
              <a:rPr sz="6000" spc="-110" dirty="0"/>
              <a:t>AVANZADOS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2966592" y="2826384"/>
            <a:ext cx="4276344" cy="3220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2044" y="231140"/>
            <a:ext cx="35026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PRINCIPIOS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404875" y="1407438"/>
            <a:ext cx="5803265" cy="4693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marR="410209" indent="-381000">
              <a:lnSpc>
                <a:spcPct val="140100"/>
              </a:lnSpc>
              <a:spcBef>
                <a:spcPts val="1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500" b="1" spc="-5" dirty="0">
                <a:latin typeface="Arial"/>
                <a:cs typeface="Arial"/>
              </a:rPr>
              <a:t>El vendaje debe ser aplicado con  una tensi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homog</a:t>
            </a:r>
            <a:r>
              <a:rPr sz="2500" b="1" spc="-5" dirty="0">
                <a:latin typeface="Gill Sans MT"/>
                <a:cs typeface="Gill Sans MT"/>
              </a:rPr>
              <a:t>é</a:t>
            </a:r>
            <a:r>
              <a:rPr sz="2500" b="1" spc="-5" dirty="0">
                <a:latin typeface="Arial"/>
                <a:cs typeface="Arial"/>
              </a:rPr>
              <a:t>nea.</a:t>
            </a:r>
            <a:endParaRPr sz="2500">
              <a:latin typeface="Arial"/>
              <a:cs typeface="Arial"/>
            </a:endParaRPr>
          </a:p>
          <a:p>
            <a:pPr marL="393700" marR="5080" indent="-381000">
              <a:lnSpc>
                <a:spcPct val="140000"/>
              </a:lnSpc>
              <a:spcBef>
                <a:spcPts val="6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500" b="1" spc="-5" dirty="0">
                <a:latin typeface="Arial"/>
                <a:cs typeface="Arial"/>
              </a:rPr>
              <a:t>Chequear temperatura, sensibilidad  y coloraci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 de </a:t>
            </a:r>
            <a:r>
              <a:rPr sz="2500" b="1" dirty="0">
                <a:latin typeface="Arial"/>
                <a:cs typeface="Arial"/>
              </a:rPr>
              <a:t>la</a:t>
            </a:r>
            <a:r>
              <a:rPr sz="2500" b="1" spc="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piel</a:t>
            </a:r>
            <a:endParaRPr sz="2500">
              <a:latin typeface="Arial"/>
              <a:cs typeface="Arial"/>
            </a:endParaRPr>
          </a:p>
          <a:p>
            <a:pPr marL="393700" marR="620395" indent="-381000" algn="just">
              <a:lnSpc>
                <a:spcPct val="120000"/>
              </a:lnSpc>
              <a:spcBef>
                <a:spcPts val="745"/>
              </a:spcBef>
              <a:buFont typeface="Arial"/>
              <a:buChar char="•"/>
              <a:tabLst>
                <a:tab pos="393700" algn="l"/>
              </a:tabLst>
            </a:pPr>
            <a:r>
              <a:rPr sz="2500" b="1" spc="-5" dirty="0">
                <a:latin typeface="Arial"/>
                <a:cs typeface="Arial"/>
              </a:rPr>
              <a:t>Se debe cubrir con algod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 los  salientes 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seos y las cavidades  naturales, como axilas o</a:t>
            </a:r>
            <a:r>
              <a:rPr sz="2500" b="1" spc="1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ingles.</a:t>
            </a:r>
            <a:endParaRPr sz="2500">
              <a:latin typeface="Arial"/>
              <a:cs typeface="Arial"/>
            </a:endParaRPr>
          </a:p>
          <a:p>
            <a:pPr marL="393700" marR="556895" indent="-381000" algn="just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393700" algn="l"/>
              </a:tabLst>
            </a:pPr>
            <a:r>
              <a:rPr sz="2500" b="1" spc="-5" dirty="0">
                <a:latin typeface="Arial"/>
                <a:cs typeface="Arial"/>
              </a:rPr>
              <a:t>Siempre </a:t>
            </a:r>
            <a:r>
              <a:rPr sz="2500" b="1" dirty="0">
                <a:latin typeface="Arial"/>
                <a:cs typeface="Arial"/>
              </a:rPr>
              <a:t>se procurar</a:t>
            </a:r>
            <a:r>
              <a:rPr sz="2500" b="1" dirty="0">
                <a:latin typeface="Gill Sans MT"/>
                <a:cs typeface="Gill Sans MT"/>
              </a:rPr>
              <a:t>á </a:t>
            </a:r>
            <a:r>
              <a:rPr sz="2500" b="1" spc="-5" dirty="0">
                <a:latin typeface="Arial"/>
                <a:cs typeface="Arial"/>
              </a:rPr>
              <a:t>vendar</a:t>
            </a:r>
            <a:r>
              <a:rPr sz="2500" b="1" spc="-3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en  posici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funcional.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040" y="2172842"/>
            <a:ext cx="3228213" cy="3827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1285" y="578560"/>
            <a:ext cx="797814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TRASLADO</a:t>
            </a:r>
            <a:r>
              <a:rPr sz="4500" spc="-835" dirty="0"/>
              <a:t> </a:t>
            </a:r>
            <a:r>
              <a:rPr sz="4500" dirty="0"/>
              <a:t>Y</a:t>
            </a:r>
            <a:r>
              <a:rPr sz="4500" spc="-685" dirty="0"/>
              <a:t> </a:t>
            </a:r>
            <a:r>
              <a:rPr sz="4500" spc="-35" dirty="0"/>
              <a:t>TRANSPORTE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4468240" y="2262885"/>
            <a:ext cx="4243323" cy="3285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3303" y="1575980"/>
            <a:ext cx="3066884" cy="39193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3141" y="414908"/>
            <a:ext cx="409892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TRA</a:t>
            </a:r>
            <a:r>
              <a:rPr sz="4500" spc="5" dirty="0"/>
              <a:t>N</a:t>
            </a:r>
            <a:r>
              <a:rPr sz="4500" dirty="0"/>
              <a:t>SPO</a:t>
            </a:r>
            <a:r>
              <a:rPr sz="4500" spc="-270" dirty="0"/>
              <a:t>R</a:t>
            </a:r>
            <a:r>
              <a:rPr sz="4500" spc="-5" dirty="0"/>
              <a:t>TE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418709" y="1481708"/>
            <a:ext cx="3343275" cy="224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67619" y="4030064"/>
            <a:ext cx="3510613" cy="21394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73963" y="2518028"/>
            <a:ext cx="322389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/>
                <a:cs typeface="Gill Sans MT"/>
              </a:rPr>
              <a:t>Son todos </a:t>
            </a:r>
            <a:r>
              <a:rPr sz="2400" b="1" spc="-5" dirty="0">
                <a:latin typeface="Gill Sans MT"/>
                <a:cs typeface="Gill Sans MT"/>
              </a:rPr>
              <a:t>aquellos  </a:t>
            </a:r>
            <a:r>
              <a:rPr sz="2400" b="1" spc="-10" dirty="0">
                <a:latin typeface="Gill Sans MT"/>
                <a:cs typeface="Gill Sans MT"/>
              </a:rPr>
              <a:t>procedimientos  </a:t>
            </a:r>
            <a:r>
              <a:rPr sz="2400" b="1" spc="-5" dirty="0">
                <a:latin typeface="Gill Sans MT"/>
                <a:cs typeface="Gill Sans MT"/>
              </a:rPr>
              <a:t>utilizados </a:t>
            </a:r>
            <a:r>
              <a:rPr sz="2400" b="1" dirty="0">
                <a:latin typeface="Gill Sans MT"/>
                <a:cs typeface="Gill Sans MT"/>
              </a:rPr>
              <a:t>para  </a:t>
            </a:r>
            <a:r>
              <a:rPr sz="2400" b="1" spc="-5" dirty="0">
                <a:latin typeface="Gill Sans MT"/>
                <a:cs typeface="Gill Sans MT"/>
              </a:rPr>
              <a:t>desplazar </a:t>
            </a:r>
            <a:r>
              <a:rPr sz="2400" b="1" dirty="0">
                <a:latin typeface="Gill Sans MT"/>
                <a:cs typeface="Gill Sans MT"/>
              </a:rPr>
              <a:t>el cuerpo</a:t>
            </a:r>
            <a:r>
              <a:rPr sz="2400" b="1" spc="-7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  un </a:t>
            </a:r>
            <a:r>
              <a:rPr sz="2400" b="1" spc="-5" dirty="0">
                <a:latin typeface="Gill Sans MT"/>
                <a:cs typeface="Gill Sans MT"/>
              </a:rPr>
              <a:t>lesionado </a:t>
            </a:r>
            <a:r>
              <a:rPr sz="2400" b="1" dirty="0">
                <a:latin typeface="Gill Sans MT"/>
                <a:cs typeface="Gill Sans MT"/>
              </a:rPr>
              <a:t>de un  lugar a</a:t>
            </a:r>
            <a:r>
              <a:rPr sz="2400" b="1" spc="-20" dirty="0">
                <a:latin typeface="Gill Sans MT"/>
                <a:cs typeface="Gill Sans MT"/>
              </a:rPr>
              <a:t> </a:t>
            </a:r>
            <a:r>
              <a:rPr sz="2400" b="1" spc="-30" dirty="0">
                <a:latin typeface="Gill Sans MT"/>
                <a:cs typeface="Gill Sans MT"/>
              </a:rPr>
              <a:t>otro.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TRASLADO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8080" y="1554606"/>
            <a:ext cx="83832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Verdana"/>
                <a:cs typeface="Verdana"/>
              </a:rPr>
              <a:t>Conjunto </a:t>
            </a:r>
            <a:r>
              <a:rPr sz="2400" b="1" dirty="0">
                <a:latin typeface="Verdana"/>
                <a:cs typeface="Verdana"/>
              </a:rPr>
              <a:t>de </a:t>
            </a:r>
            <a:r>
              <a:rPr sz="2400" b="1" spc="-10" dirty="0">
                <a:latin typeface="Verdana"/>
                <a:cs typeface="Verdana"/>
              </a:rPr>
              <a:t>procedimientos </a:t>
            </a:r>
            <a:r>
              <a:rPr sz="2400" b="1" dirty="0">
                <a:latin typeface="Verdana"/>
                <a:cs typeface="Verdana"/>
              </a:rPr>
              <a:t>o técnicas  </a:t>
            </a:r>
            <a:r>
              <a:rPr sz="2400" b="1" spc="-5" dirty="0">
                <a:latin typeface="Verdana"/>
                <a:cs typeface="Verdana"/>
              </a:rPr>
              <a:t>manuales </a:t>
            </a:r>
            <a:r>
              <a:rPr sz="2400" b="1" dirty="0">
                <a:latin typeface="Verdana"/>
                <a:cs typeface="Verdana"/>
              </a:rPr>
              <a:t>de desplazamiento del lesionado de  </a:t>
            </a:r>
            <a:r>
              <a:rPr sz="2400" b="1" spc="-5" dirty="0">
                <a:latin typeface="Verdana"/>
                <a:cs typeface="Verdana"/>
              </a:rPr>
              <a:t>un sitio </a:t>
            </a:r>
            <a:r>
              <a:rPr sz="2400" b="1" dirty="0">
                <a:latin typeface="Verdana"/>
                <a:cs typeface="Verdana"/>
              </a:rPr>
              <a:t>a</a:t>
            </a:r>
            <a:r>
              <a:rPr sz="2400" b="1" spc="30" dirty="0">
                <a:latin typeface="Verdana"/>
                <a:cs typeface="Verdana"/>
              </a:rPr>
              <a:t> </a:t>
            </a:r>
            <a:r>
              <a:rPr sz="2400" b="1" spc="-5" dirty="0">
                <a:latin typeface="Verdana"/>
                <a:cs typeface="Verdana"/>
              </a:rPr>
              <a:t>otro.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08646" y="3562730"/>
            <a:ext cx="2204466" cy="22863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59243" y="3316096"/>
            <a:ext cx="2092832" cy="2160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74033" y="3316096"/>
            <a:ext cx="2373630" cy="24375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32428" y="231140"/>
            <a:ext cx="3300729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OBJETIVOS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3443" y="1794763"/>
            <a:ext cx="5048250" cy="2879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latin typeface="Gill Sans MT"/>
                <a:cs typeface="Gill Sans MT"/>
              </a:rPr>
              <a:t>Disminuir </a:t>
            </a:r>
            <a:r>
              <a:rPr sz="2400" b="1" spc="-10" dirty="0">
                <a:latin typeface="Gill Sans MT"/>
                <a:cs typeface="Gill Sans MT"/>
              </a:rPr>
              <a:t>el </a:t>
            </a:r>
            <a:r>
              <a:rPr sz="2400" b="1" spc="-5" dirty="0">
                <a:latin typeface="Gill Sans MT"/>
                <a:cs typeface="Gill Sans MT"/>
              </a:rPr>
              <a:t>dolor </a:t>
            </a:r>
            <a:r>
              <a:rPr sz="2400" b="1" dirty="0">
                <a:latin typeface="Gill Sans MT"/>
                <a:cs typeface="Gill Sans MT"/>
              </a:rPr>
              <a:t>del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lesionado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2014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5" dirty="0">
                <a:latin typeface="Gill Sans MT"/>
                <a:cs typeface="Gill Sans MT"/>
              </a:rPr>
              <a:t>Brindar bienestar </a:t>
            </a:r>
            <a:r>
              <a:rPr sz="2400" b="1" dirty="0">
                <a:latin typeface="Gill Sans MT"/>
                <a:cs typeface="Gill Sans MT"/>
              </a:rPr>
              <a:t>y</a:t>
            </a:r>
            <a:r>
              <a:rPr sz="2400" b="1" spc="-2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comodidad</a:t>
            </a:r>
            <a:endParaRPr sz="2400">
              <a:latin typeface="Gill Sans MT"/>
              <a:cs typeface="Gill Sans MT"/>
            </a:endParaRPr>
          </a:p>
          <a:p>
            <a:pPr marL="299085" marR="5080" indent="-287020">
              <a:lnSpc>
                <a:spcPct val="100000"/>
              </a:lnSpc>
              <a:spcBef>
                <a:spcPts val="1730"/>
              </a:spcBef>
              <a:buFont typeface="Gill Sans MT"/>
              <a:buChar char="•"/>
              <a:tabLst>
                <a:tab pos="299085" algn="l"/>
                <a:tab pos="299720" algn="l"/>
                <a:tab pos="4315460" algn="l"/>
              </a:tabLst>
            </a:pPr>
            <a:r>
              <a:rPr sz="2400" b="1" spc="-25" dirty="0">
                <a:latin typeface="Gill Sans MT"/>
                <a:cs typeface="Gill Sans MT"/>
              </a:rPr>
              <a:t>Prevenir </a:t>
            </a:r>
            <a:r>
              <a:rPr sz="2400" b="1" spc="-20" dirty="0">
                <a:latin typeface="Gill Sans MT"/>
                <a:cs typeface="Gill Sans MT"/>
              </a:rPr>
              <a:t>nuevas </a:t>
            </a:r>
            <a:r>
              <a:rPr sz="2400" b="1" spc="-5" dirty="0">
                <a:latin typeface="Gill Sans MT"/>
                <a:cs typeface="Gill Sans MT"/>
              </a:rPr>
              <a:t>lesiones </a:t>
            </a:r>
            <a:r>
              <a:rPr sz="2400" b="1" dirty="0">
                <a:latin typeface="Gill Sans MT"/>
                <a:cs typeface="Gill Sans MT"/>
              </a:rPr>
              <a:t>o  </a:t>
            </a:r>
            <a:r>
              <a:rPr sz="2400" b="1" spc="-40" dirty="0">
                <a:latin typeface="Gill Sans MT"/>
                <a:cs typeface="Gill Sans MT"/>
              </a:rPr>
              <a:t>a</a:t>
            </a:r>
            <a:r>
              <a:rPr sz="2400" b="1" dirty="0">
                <a:latin typeface="Gill Sans MT"/>
                <a:cs typeface="Gill Sans MT"/>
              </a:rPr>
              <a:t>gr</a:t>
            </a:r>
            <a:r>
              <a:rPr sz="2400" b="1" spc="-90" dirty="0">
                <a:latin typeface="Gill Sans MT"/>
                <a:cs typeface="Gill Sans MT"/>
              </a:rPr>
              <a:t>a</a:t>
            </a:r>
            <a:r>
              <a:rPr sz="2400" b="1" dirty="0">
                <a:latin typeface="Gill Sans MT"/>
                <a:cs typeface="Gill Sans MT"/>
              </a:rPr>
              <a:t>vamiento </a:t>
            </a:r>
            <a:r>
              <a:rPr sz="2400" b="1" spc="5" dirty="0">
                <a:latin typeface="Gill Sans MT"/>
                <a:cs typeface="Gill Sans MT"/>
              </a:rPr>
              <a:t>d</a:t>
            </a:r>
            <a:r>
              <a:rPr sz="2400" b="1" dirty="0">
                <a:latin typeface="Gill Sans MT"/>
                <a:cs typeface="Gill Sans MT"/>
              </a:rPr>
              <a:t>e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las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5" dirty="0">
                <a:latin typeface="Gill Sans MT"/>
                <a:cs typeface="Gill Sans MT"/>
              </a:rPr>
              <a:t>q</a:t>
            </a:r>
            <a:r>
              <a:rPr sz="2400" b="1" dirty="0">
                <a:latin typeface="Gill Sans MT"/>
                <a:cs typeface="Gill Sans MT"/>
              </a:rPr>
              <a:t>ue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40" dirty="0">
                <a:latin typeface="Gill Sans MT"/>
                <a:cs typeface="Gill Sans MT"/>
              </a:rPr>
              <a:t>y</a:t>
            </a:r>
            <a:r>
              <a:rPr sz="2400" b="1" dirty="0">
                <a:latin typeface="Gill Sans MT"/>
                <a:cs typeface="Gill Sans MT"/>
              </a:rPr>
              <a:t>a	</a:t>
            </a:r>
            <a:r>
              <a:rPr sz="2400" b="1" spc="-10" dirty="0">
                <a:latin typeface="Gill Sans MT"/>
                <a:cs typeface="Gill Sans MT"/>
              </a:rPr>
              <a:t>t</a:t>
            </a:r>
            <a:r>
              <a:rPr sz="2400" b="1" dirty="0">
                <a:latin typeface="Gill Sans MT"/>
                <a:cs typeface="Gill Sans MT"/>
              </a:rPr>
              <a:t>iene</a:t>
            </a:r>
            <a:endParaRPr sz="2400">
              <a:latin typeface="Gill Sans MT"/>
              <a:cs typeface="Gill Sans MT"/>
            </a:endParaRPr>
          </a:p>
          <a:p>
            <a:pPr marL="299085" marR="514350" indent="-287020">
              <a:lnSpc>
                <a:spcPct val="100000"/>
              </a:lnSpc>
              <a:spcBef>
                <a:spcPts val="144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25" dirty="0">
                <a:latin typeface="Gill Sans MT"/>
                <a:cs typeface="Gill Sans MT"/>
              </a:rPr>
              <a:t>Transportar </a:t>
            </a:r>
            <a:r>
              <a:rPr sz="2400" b="1" dirty="0">
                <a:latin typeface="Gill Sans MT"/>
                <a:cs typeface="Gill Sans MT"/>
              </a:rPr>
              <a:t>al </a:t>
            </a:r>
            <a:r>
              <a:rPr sz="2400" b="1" spc="-5" dirty="0">
                <a:latin typeface="Gill Sans MT"/>
                <a:cs typeface="Gill Sans MT"/>
              </a:rPr>
              <a:t>lesionado </a:t>
            </a:r>
            <a:r>
              <a:rPr sz="2400" b="1" dirty="0">
                <a:latin typeface="Gill Sans MT"/>
                <a:cs typeface="Gill Sans MT"/>
              </a:rPr>
              <a:t>en</a:t>
            </a:r>
            <a:r>
              <a:rPr sz="2400" b="1" spc="-5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la  </a:t>
            </a:r>
            <a:r>
              <a:rPr sz="2400" b="1" spc="-5" dirty="0">
                <a:latin typeface="Gill Sans MT"/>
                <a:cs typeface="Gill Sans MT"/>
              </a:rPr>
              <a:t>posición </a:t>
            </a:r>
            <a:r>
              <a:rPr sz="2400" b="1" spc="-10" dirty="0">
                <a:latin typeface="Gill Sans MT"/>
                <a:cs typeface="Gill Sans MT"/>
              </a:rPr>
              <a:t>correcta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51803" y="2664332"/>
            <a:ext cx="3420109" cy="2576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12645" y="659638"/>
            <a:ext cx="59385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15" dirty="0"/>
              <a:t>CONSIDERACIONES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315338" y="2376677"/>
            <a:ext cx="1821814" cy="2165350"/>
          </a:xfrm>
          <a:prstGeom prst="rect">
            <a:avLst/>
          </a:prstGeom>
        </p:spPr>
        <p:txBody>
          <a:bodyPr vert="horz" wrap="square" lIns="0" tIns="135890" rIns="0" bIns="0" rtlCol="0">
            <a:spAutoFit/>
          </a:bodyPr>
          <a:lstStyle/>
          <a:p>
            <a:pPr marL="133350" indent="-121285">
              <a:lnSpc>
                <a:spcPct val="100000"/>
              </a:lnSpc>
              <a:spcBef>
                <a:spcPts val="1070"/>
              </a:spcBef>
              <a:buSzPct val="96296"/>
              <a:buFont typeface="Arial"/>
              <a:buChar char="•"/>
              <a:tabLst>
                <a:tab pos="133985" algn="l"/>
              </a:tabLst>
            </a:pPr>
            <a:r>
              <a:rPr sz="2700" b="1" dirty="0">
                <a:latin typeface="Gill Sans MT"/>
                <a:cs typeface="Gill Sans MT"/>
              </a:rPr>
              <a:t>Auxiliador</a:t>
            </a:r>
            <a:endParaRPr sz="2700">
              <a:latin typeface="Gill Sans MT"/>
              <a:cs typeface="Gill Sans MT"/>
            </a:endParaRPr>
          </a:p>
          <a:p>
            <a:pPr marL="133350" indent="-121285">
              <a:lnSpc>
                <a:spcPct val="100000"/>
              </a:lnSpc>
              <a:spcBef>
                <a:spcPts val="969"/>
              </a:spcBef>
              <a:buSzPct val="96296"/>
              <a:buFont typeface="Arial"/>
              <a:buChar char="•"/>
              <a:tabLst>
                <a:tab pos="133985" algn="l"/>
              </a:tabLst>
            </a:pPr>
            <a:r>
              <a:rPr sz="2700" b="1" spc="-5" dirty="0">
                <a:latin typeface="Gill Sans MT"/>
                <a:cs typeface="Gill Sans MT"/>
              </a:rPr>
              <a:t>Lesionado</a:t>
            </a:r>
            <a:endParaRPr sz="2700">
              <a:latin typeface="Gill Sans MT"/>
              <a:cs typeface="Gill Sans MT"/>
            </a:endParaRPr>
          </a:p>
          <a:p>
            <a:pPr marL="133350" indent="-121285">
              <a:lnSpc>
                <a:spcPct val="100000"/>
              </a:lnSpc>
              <a:spcBef>
                <a:spcPts val="975"/>
              </a:spcBef>
              <a:buSzPct val="96296"/>
              <a:buFont typeface="Arial"/>
              <a:buChar char="•"/>
              <a:tabLst>
                <a:tab pos="133985" algn="l"/>
              </a:tabLst>
            </a:pPr>
            <a:r>
              <a:rPr sz="2700" b="1" spc="-75" dirty="0">
                <a:latin typeface="Gill Sans MT"/>
                <a:cs typeface="Gill Sans MT"/>
              </a:rPr>
              <a:t>Terreno</a:t>
            </a:r>
            <a:endParaRPr sz="2700">
              <a:latin typeface="Gill Sans MT"/>
              <a:cs typeface="Gill Sans MT"/>
            </a:endParaRPr>
          </a:p>
          <a:p>
            <a:pPr marL="133350" indent="-121285">
              <a:lnSpc>
                <a:spcPct val="100000"/>
              </a:lnSpc>
              <a:spcBef>
                <a:spcPts val="975"/>
              </a:spcBef>
              <a:buSzPct val="96296"/>
              <a:buFont typeface="Arial"/>
              <a:buChar char="•"/>
              <a:tabLst>
                <a:tab pos="133985" algn="l"/>
              </a:tabLst>
            </a:pPr>
            <a:r>
              <a:rPr sz="2700" b="1" spc="-5" dirty="0">
                <a:latin typeface="Gill Sans MT"/>
                <a:cs typeface="Gill Sans MT"/>
              </a:rPr>
              <a:t>Distancia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8571" y="2239517"/>
            <a:ext cx="3817747" cy="29560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8426" y="578560"/>
            <a:ext cx="68922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MECANICA</a:t>
            </a:r>
            <a:r>
              <a:rPr sz="4500" spc="-70" dirty="0"/>
              <a:t> </a:t>
            </a:r>
            <a:r>
              <a:rPr sz="4500" dirty="0"/>
              <a:t>CORPORAL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760577" y="2888995"/>
            <a:ext cx="46075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212340" algn="l"/>
              </a:tabLst>
            </a:pPr>
            <a:r>
              <a:rPr sz="2400" b="1" dirty="0">
                <a:latin typeface="Gill Sans MT"/>
                <a:cs typeface="Gill Sans MT"/>
              </a:rPr>
              <a:t>Es la</a:t>
            </a:r>
            <a:r>
              <a:rPr sz="2400" b="1" spc="10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forma</a:t>
            </a:r>
            <a:r>
              <a:rPr sz="2400" b="1" dirty="0">
                <a:latin typeface="Gill Sans MT"/>
                <a:cs typeface="Gill Sans MT"/>
              </a:rPr>
              <a:t> en	que </a:t>
            </a:r>
            <a:r>
              <a:rPr sz="2400" b="1" spc="-5" dirty="0">
                <a:latin typeface="Gill Sans MT"/>
                <a:cs typeface="Gill Sans MT"/>
              </a:rPr>
              <a:t>el </a:t>
            </a:r>
            <a:r>
              <a:rPr sz="2400" b="1" dirty="0">
                <a:latin typeface="Gill Sans MT"/>
                <a:cs typeface="Gill Sans MT"/>
              </a:rPr>
              <a:t>cuerpo se  </a:t>
            </a:r>
            <a:r>
              <a:rPr sz="2400" b="1" spc="-30" dirty="0">
                <a:latin typeface="Gill Sans MT"/>
                <a:cs typeface="Gill Sans MT"/>
              </a:rPr>
              <a:t>mueve </a:t>
            </a:r>
            <a:r>
              <a:rPr sz="2400" b="1" dirty="0">
                <a:latin typeface="Gill Sans MT"/>
                <a:cs typeface="Gill Sans MT"/>
              </a:rPr>
              <a:t>y </a:t>
            </a:r>
            <a:r>
              <a:rPr sz="2400" b="1" spc="5" dirty="0">
                <a:latin typeface="Gill Sans MT"/>
                <a:cs typeface="Gill Sans MT"/>
              </a:rPr>
              <a:t>conserva </a:t>
            </a:r>
            <a:r>
              <a:rPr sz="2400" b="1" dirty="0">
                <a:latin typeface="Gill Sans MT"/>
                <a:cs typeface="Gill Sans MT"/>
              </a:rPr>
              <a:t>el </a:t>
            </a:r>
            <a:r>
              <a:rPr sz="2400" b="1" spc="-10" dirty="0">
                <a:latin typeface="Gill Sans MT"/>
                <a:cs typeface="Gill Sans MT"/>
              </a:rPr>
              <a:t>equilibro  </a:t>
            </a:r>
            <a:r>
              <a:rPr sz="2400" b="1" dirty="0">
                <a:latin typeface="Gill Sans MT"/>
                <a:cs typeface="Gill Sans MT"/>
              </a:rPr>
              <a:t>mediante el empleo eficiente</a:t>
            </a:r>
            <a:r>
              <a:rPr sz="2400" b="1" spc="-5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  todas sus</a:t>
            </a:r>
            <a:r>
              <a:rPr sz="2400" b="1" spc="-5" dirty="0">
                <a:latin typeface="Gill Sans MT"/>
                <a:cs typeface="Gill Sans MT"/>
              </a:rPr>
              <a:t> </a:t>
            </a:r>
            <a:r>
              <a:rPr sz="2400" b="1" spc="5" dirty="0">
                <a:latin typeface="Gill Sans MT"/>
                <a:cs typeface="Gill Sans MT"/>
              </a:rPr>
              <a:t>partes.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9040" y="2500502"/>
            <a:ext cx="3357244" cy="34475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8426" y="497535"/>
            <a:ext cx="68922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MECANICA</a:t>
            </a:r>
            <a:r>
              <a:rPr sz="4500" spc="-70" dirty="0"/>
              <a:t> </a:t>
            </a:r>
            <a:r>
              <a:rPr sz="4500" dirty="0"/>
              <a:t>CORPORAL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02081" y="1644853"/>
            <a:ext cx="5764530" cy="32207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-5" dirty="0">
                <a:solidFill>
                  <a:srgbClr val="CC0000"/>
                </a:solidFill>
                <a:latin typeface="Gill Sans MT"/>
                <a:cs typeface="Gill Sans MT"/>
              </a:rPr>
              <a:t>Precauciones </a:t>
            </a:r>
            <a:r>
              <a:rPr sz="2900" b="1" dirty="0">
                <a:solidFill>
                  <a:srgbClr val="CC0000"/>
                </a:solidFill>
                <a:latin typeface="Gill Sans MT"/>
                <a:cs typeface="Gill Sans MT"/>
              </a:rPr>
              <a:t>con los</a:t>
            </a:r>
            <a:r>
              <a:rPr sz="2900" b="1" spc="-10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900" b="1" spc="-5" dirty="0">
                <a:solidFill>
                  <a:srgbClr val="CC0000"/>
                </a:solidFill>
                <a:latin typeface="Gill Sans MT"/>
                <a:cs typeface="Gill Sans MT"/>
              </a:rPr>
              <a:t>auxiliadores</a:t>
            </a:r>
            <a:endParaRPr sz="2900">
              <a:latin typeface="Gill Sans MT"/>
              <a:cs typeface="Gill Sans MT"/>
            </a:endParaRPr>
          </a:p>
          <a:p>
            <a:pPr marL="279400" indent="-266700">
              <a:lnSpc>
                <a:spcPct val="100000"/>
              </a:lnSpc>
              <a:spcBef>
                <a:spcPts val="1800"/>
              </a:spcBef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spc="-5" dirty="0">
                <a:latin typeface="Gill Sans MT"/>
                <a:cs typeface="Gill Sans MT"/>
              </a:rPr>
              <a:t>Flexionar </a:t>
            </a:r>
            <a:r>
              <a:rPr sz="2400" b="1" spc="-10" dirty="0">
                <a:latin typeface="Gill Sans MT"/>
                <a:cs typeface="Gill Sans MT"/>
              </a:rPr>
              <a:t>siempre </a:t>
            </a:r>
            <a:r>
              <a:rPr sz="2400" b="1" dirty="0">
                <a:latin typeface="Gill Sans MT"/>
                <a:cs typeface="Gill Sans MT"/>
              </a:rPr>
              <a:t>las</a:t>
            </a:r>
            <a:r>
              <a:rPr sz="2400" b="1" spc="-5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rodillas</a:t>
            </a:r>
            <a:endParaRPr sz="2400">
              <a:latin typeface="Gill Sans MT"/>
              <a:cs typeface="Gill Sans MT"/>
            </a:endParaRPr>
          </a:p>
          <a:p>
            <a:pPr marL="279400" indent="-266700">
              <a:lnSpc>
                <a:spcPct val="100000"/>
              </a:lnSpc>
              <a:spcBef>
                <a:spcPts val="1725"/>
              </a:spcBef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dirty="0">
                <a:latin typeface="Gill Sans MT"/>
                <a:cs typeface="Gill Sans MT"/>
              </a:rPr>
              <a:t>Mantener </a:t>
            </a:r>
            <a:r>
              <a:rPr sz="2400" b="1" spc="-10" dirty="0">
                <a:latin typeface="Gill Sans MT"/>
                <a:cs typeface="Gill Sans MT"/>
              </a:rPr>
              <a:t>recta </a:t>
            </a:r>
            <a:r>
              <a:rPr sz="2400" b="1" dirty="0">
                <a:latin typeface="Gill Sans MT"/>
                <a:cs typeface="Gill Sans MT"/>
              </a:rPr>
              <a:t>la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columna</a:t>
            </a:r>
            <a:endParaRPr sz="2400">
              <a:latin typeface="Gill Sans MT"/>
              <a:cs typeface="Gill Sans MT"/>
            </a:endParaRPr>
          </a:p>
          <a:p>
            <a:pPr marL="279400" marR="1125220" indent="-266700">
              <a:lnSpc>
                <a:spcPct val="110000"/>
              </a:lnSpc>
              <a:spcBef>
                <a:spcPts val="1445"/>
              </a:spcBef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spc="-80" dirty="0">
                <a:latin typeface="Gill Sans MT"/>
                <a:cs typeface="Gill Sans MT"/>
              </a:rPr>
              <a:t>Tener </a:t>
            </a:r>
            <a:r>
              <a:rPr sz="2400" b="1" dirty="0">
                <a:latin typeface="Gill Sans MT"/>
                <a:cs typeface="Gill Sans MT"/>
              </a:rPr>
              <a:t>en cuenta los </a:t>
            </a:r>
            <a:r>
              <a:rPr sz="2400" b="1" spc="-15" dirty="0">
                <a:latin typeface="Gill Sans MT"/>
                <a:cs typeface="Gill Sans MT"/>
              </a:rPr>
              <a:t>centros </a:t>
            </a:r>
            <a:r>
              <a:rPr sz="2400" b="1" dirty="0">
                <a:latin typeface="Gill Sans MT"/>
                <a:cs typeface="Gill Sans MT"/>
              </a:rPr>
              <a:t>de  </a:t>
            </a:r>
            <a:r>
              <a:rPr sz="2400" b="1" spc="-20" dirty="0">
                <a:latin typeface="Gill Sans MT"/>
                <a:cs typeface="Gill Sans MT"/>
              </a:rPr>
              <a:t>gravedad</a:t>
            </a:r>
            <a:endParaRPr sz="2400">
              <a:latin typeface="Gill Sans MT"/>
              <a:cs typeface="Gill Sans MT"/>
            </a:endParaRPr>
          </a:p>
          <a:p>
            <a:pPr marL="279400" indent="-266700">
              <a:lnSpc>
                <a:spcPct val="100000"/>
              </a:lnSpc>
              <a:spcBef>
                <a:spcPts val="1725"/>
              </a:spcBef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dirty="0">
                <a:latin typeface="Gill Sans MT"/>
                <a:cs typeface="Gill Sans MT"/>
              </a:rPr>
              <a:t>Mantener buena base de</a:t>
            </a:r>
            <a:r>
              <a:rPr sz="2400" b="1" spc="-55" dirty="0">
                <a:latin typeface="Gill Sans MT"/>
                <a:cs typeface="Gill Sans MT"/>
              </a:rPr>
              <a:t> </a:t>
            </a:r>
            <a:r>
              <a:rPr sz="2400" b="1" spc="-35" dirty="0">
                <a:latin typeface="Gill Sans MT"/>
                <a:cs typeface="Gill Sans MT"/>
              </a:rPr>
              <a:t>apoyo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759193" y="1417446"/>
            <a:ext cx="2546045" cy="40744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87675" marR="5080" indent="-160782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PRECAUCIONES </a:t>
            </a:r>
            <a:r>
              <a:rPr spc="-5" dirty="0"/>
              <a:t>CON EL  </a:t>
            </a:r>
            <a:r>
              <a:rPr spc="-10" dirty="0"/>
              <a:t>LESIONADO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6308" y="2102611"/>
            <a:ext cx="6203315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marR="5080" indent="-31877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30835" algn="l"/>
                <a:tab pos="331470" algn="l"/>
                <a:tab pos="1003300" algn="l"/>
                <a:tab pos="2299970" algn="l"/>
              </a:tabLst>
            </a:pPr>
            <a:r>
              <a:rPr sz="2700" b="1" spc="-5" dirty="0">
                <a:latin typeface="Gill Sans MT"/>
                <a:cs typeface="Gill Sans MT"/>
              </a:rPr>
              <a:t>No </a:t>
            </a:r>
            <a:r>
              <a:rPr sz="2700" b="1" spc="-15" dirty="0">
                <a:latin typeface="Gill Sans MT"/>
                <a:cs typeface="Gill Sans MT"/>
              </a:rPr>
              <a:t>movilizar </a:t>
            </a:r>
            <a:r>
              <a:rPr sz="2700" b="1" dirty="0">
                <a:latin typeface="Gill Sans MT"/>
                <a:cs typeface="Gill Sans MT"/>
              </a:rPr>
              <a:t>al </a:t>
            </a:r>
            <a:r>
              <a:rPr sz="2700" b="1" spc="-5" dirty="0">
                <a:latin typeface="Gill Sans MT"/>
                <a:cs typeface="Gill Sans MT"/>
              </a:rPr>
              <a:t>lesionado </a:t>
            </a:r>
            <a:r>
              <a:rPr sz="2700" b="1" dirty="0">
                <a:latin typeface="Gill Sans MT"/>
                <a:cs typeface="Gill Sans MT"/>
              </a:rPr>
              <a:t>del sitio  del	</a:t>
            </a:r>
            <a:r>
              <a:rPr sz="2700" b="1" spc="-5" dirty="0">
                <a:latin typeface="Gill Sans MT"/>
                <a:cs typeface="Gill Sans MT"/>
              </a:rPr>
              <a:t>accidente hasta tanto </a:t>
            </a:r>
            <a:r>
              <a:rPr sz="2700" b="1" dirty="0">
                <a:latin typeface="Gill Sans MT"/>
                <a:cs typeface="Gill Sans MT"/>
              </a:rPr>
              <a:t>no se </a:t>
            </a:r>
            <a:r>
              <a:rPr sz="2700" b="1" spc="-40" dirty="0">
                <a:latin typeface="Gill Sans MT"/>
                <a:cs typeface="Gill Sans MT"/>
              </a:rPr>
              <a:t>haya  </a:t>
            </a:r>
            <a:r>
              <a:rPr sz="2700" b="1" spc="-10" dirty="0">
                <a:latin typeface="Gill Sans MT"/>
                <a:cs typeface="Gill Sans MT"/>
              </a:rPr>
              <a:t>prestado</a:t>
            </a:r>
            <a:r>
              <a:rPr sz="2700" b="1" spc="-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la	</a:t>
            </a:r>
            <a:r>
              <a:rPr sz="2700" b="1" spc="-5" dirty="0">
                <a:latin typeface="Gill Sans MT"/>
                <a:cs typeface="Gill Sans MT"/>
              </a:rPr>
              <a:t>asistencia</a:t>
            </a:r>
            <a:r>
              <a:rPr sz="2700" b="1" spc="1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adecuada.</a:t>
            </a:r>
            <a:endParaRPr sz="2700">
              <a:latin typeface="Gill Sans MT"/>
              <a:cs typeface="Gill Sans MT"/>
            </a:endParaRPr>
          </a:p>
          <a:p>
            <a:pPr marL="330835" indent="-318770">
              <a:lnSpc>
                <a:spcPct val="100000"/>
              </a:lnSpc>
              <a:buFont typeface="Gill Sans MT"/>
              <a:buChar char="•"/>
              <a:tabLst>
                <a:tab pos="330835" algn="l"/>
                <a:tab pos="331470" algn="l"/>
                <a:tab pos="1903095" algn="l"/>
              </a:tabLst>
            </a:pPr>
            <a:r>
              <a:rPr sz="2700" b="1" spc="-35" dirty="0">
                <a:latin typeface="Gill Sans MT"/>
                <a:cs typeface="Gill Sans MT"/>
              </a:rPr>
              <a:t>Mover</a:t>
            </a:r>
            <a:r>
              <a:rPr sz="2700" b="1" spc="-1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el	</a:t>
            </a:r>
            <a:r>
              <a:rPr sz="2700" b="1" spc="-5" dirty="0">
                <a:latin typeface="Gill Sans MT"/>
                <a:cs typeface="Gill Sans MT"/>
              </a:rPr>
              <a:t>lesionado </a:t>
            </a:r>
            <a:r>
              <a:rPr sz="2700" b="1" dirty="0">
                <a:latin typeface="Gill Sans MT"/>
                <a:cs typeface="Gill Sans MT"/>
              </a:rPr>
              <a:t>lo menos</a:t>
            </a:r>
            <a:r>
              <a:rPr sz="2700" b="1" spc="-6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posible</a:t>
            </a:r>
            <a:endParaRPr sz="2700">
              <a:latin typeface="Gill Sans MT"/>
              <a:cs typeface="Gill Sans MT"/>
            </a:endParaRPr>
          </a:p>
          <a:p>
            <a:pPr marL="330835" marR="743585" indent="-318770">
              <a:lnSpc>
                <a:spcPct val="100000"/>
              </a:lnSpc>
              <a:buFont typeface="Gill Sans MT"/>
              <a:buChar char="•"/>
              <a:tabLst>
                <a:tab pos="330835" algn="l"/>
                <a:tab pos="331470" algn="l"/>
              </a:tabLst>
            </a:pPr>
            <a:r>
              <a:rPr sz="2700" b="1" dirty="0">
                <a:latin typeface="Gill Sans MT"/>
                <a:cs typeface="Gill Sans MT"/>
              </a:rPr>
              <a:t>Asegurarse de </a:t>
            </a:r>
            <a:r>
              <a:rPr sz="2700" b="1" spc="5" dirty="0">
                <a:latin typeface="Gill Sans MT"/>
                <a:cs typeface="Gill Sans MT"/>
              </a:rPr>
              <a:t>impartir</a:t>
            </a:r>
            <a:r>
              <a:rPr sz="2700" b="1" spc="-5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ordenes  </a:t>
            </a:r>
            <a:r>
              <a:rPr sz="2700" b="1" dirty="0">
                <a:latin typeface="Gill Sans MT"/>
                <a:cs typeface="Gill Sans MT"/>
              </a:rPr>
              <a:t>claras.</a:t>
            </a:r>
            <a:endParaRPr sz="2700">
              <a:latin typeface="Gill Sans MT"/>
              <a:cs typeface="Gill Sans MT"/>
            </a:endParaRPr>
          </a:p>
          <a:p>
            <a:pPr marL="330835" marR="128270" indent="-318770">
              <a:lnSpc>
                <a:spcPct val="100000"/>
              </a:lnSpc>
              <a:spcBef>
                <a:spcPts val="5"/>
              </a:spcBef>
              <a:buFont typeface="Gill Sans MT"/>
              <a:buChar char="•"/>
              <a:tabLst>
                <a:tab pos="330835" algn="l"/>
                <a:tab pos="331470" algn="l"/>
              </a:tabLst>
            </a:pPr>
            <a:r>
              <a:rPr sz="2700" b="1" dirty="0">
                <a:latin typeface="Gill Sans MT"/>
                <a:cs typeface="Gill Sans MT"/>
              </a:rPr>
              <a:t>Seleccione el método de</a:t>
            </a:r>
            <a:r>
              <a:rPr sz="2700" b="1" spc="-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transporte  </a:t>
            </a:r>
            <a:r>
              <a:rPr sz="2700" b="1" spc="-20" dirty="0">
                <a:latin typeface="Gill Sans MT"/>
                <a:cs typeface="Gill Sans MT"/>
              </a:rPr>
              <a:t>correcto.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4761" y="2745485"/>
            <a:ext cx="2926461" cy="2486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792" y="231140"/>
            <a:ext cx="661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5" dirty="0"/>
              <a:t>METODOS</a:t>
            </a:r>
            <a:r>
              <a:rPr sz="4500" spc="-55" dirty="0"/>
              <a:t> </a:t>
            </a:r>
            <a:r>
              <a:rPr sz="4500" spc="-25" dirty="0"/>
              <a:t>MANUALES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671461" y="2336672"/>
            <a:ext cx="3542157" cy="36743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41044" y="1380565"/>
            <a:ext cx="8025765" cy="3200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CON UN</a:t>
            </a:r>
            <a:r>
              <a:rPr sz="3100" b="1" spc="-31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AUXILIADOR:</a:t>
            </a:r>
            <a:endParaRPr sz="3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4400">
              <a:latin typeface="Times New Roman"/>
              <a:cs typeface="Times New Roman"/>
            </a:endParaRPr>
          </a:p>
          <a:p>
            <a:pPr marL="4483735" marR="5080">
              <a:lnSpc>
                <a:spcPct val="100000"/>
              </a:lnSpc>
            </a:pPr>
            <a:r>
              <a:rPr sz="2700" b="1" dirty="0">
                <a:latin typeface="Gill Sans MT"/>
                <a:cs typeface="Gill Sans MT"/>
              </a:rPr>
              <a:t>El </a:t>
            </a:r>
            <a:r>
              <a:rPr sz="2700" b="1" spc="-5" dirty="0">
                <a:latin typeface="Gill Sans MT"/>
                <a:cs typeface="Gill Sans MT"/>
              </a:rPr>
              <a:t>lesionado </a:t>
            </a:r>
            <a:r>
              <a:rPr sz="2700" b="1" dirty="0">
                <a:latin typeface="Gill Sans MT"/>
                <a:cs typeface="Gill Sans MT"/>
              </a:rPr>
              <a:t>no </a:t>
            </a:r>
            <a:r>
              <a:rPr sz="2700" b="1" spc="-5" dirty="0">
                <a:latin typeface="Gill Sans MT"/>
                <a:cs typeface="Gill Sans MT"/>
              </a:rPr>
              <a:t>puede  tener fracturas  significativas </a:t>
            </a:r>
            <a:r>
              <a:rPr sz="2700" b="1" dirty="0">
                <a:latin typeface="Gill Sans MT"/>
                <a:cs typeface="Gill Sans MT"/>
              </a:rPr>
              <a:t>(pelvis,  tórax,</a:t>
            </a:r>
            <a:r>
              <a:rPr sz="2700" b="1" spc="-32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columna,</a:t>
            </a:r>
            <a:r>
              <a:rPr sz="2700" b="1" spc="-31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fémur  </a:t>
            </a:r>
            <a:r>
              <a:rPr sz="2700" b="1" spc="5" dirty="0">
                <a:latin typeface="Gill Sans MT"/>
                <a:cs typeface="Gill Sans MT"/>
              </a:rPr>
              <a:t>etc.)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792" y="414908"/>
            <a:ext cx="661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5" dirty="0"/>
              <a:t>METODOS</a:t>
            </a:r>
            <a:r>
              <a:rPr sz="4500" spc="-55" dirty="0"/>
              <a:t> </a:t>
            </a:r>
            <a:r>
              <a:rPr sz="4500" spc="-25" dirty="0"/>
              <a:t>MANUALES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364642" y="1445513"/>
            <a:ext cx="5613400" cy="36861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CON </a:t>
            </a: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UN</a:t>
            </a:r>
            <a:r>
              <a:rPr sz="3100" b="1" spc="-3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AUXILIADOR</a:t>
            </a:r>
            <a:endParaRPr sz="3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250">
              <a:latin typeface="Times New Roman"/>
              <a:cs typeface="Times New Roman"/>
            </a:endParaRPr>
          </a:p>
          <a:p>
            <a:pPr marL="299085" marR="179705" indent="-287020">
              <a:lnSpc>
                <a:spcPct val="100000"/>
              </a:lnSpc>
              <a:buFont typeface="Gill Sans MT"/>
              <a:buChar char="•"/>
              <a:tabLst>
                <a:tab pos="299085" algn="l"/>
                <a:tab pos="299720" algn="l"/>
                <a:tab pos="3488054" algn="l"/>
              </a:tabLst>
            </a:pPr>
            <a:r>
              <a:rPr sz="2400" b="1" spc="-10" dirty="0">
                <a:latin typeface="Gill Sans MT"/>
                <a:cs typeface="Gill Sans MT"/>
              </a:rPr>
              <a:t>BOMBERO</a:t>
            </a:r>
            <a:r>
              <a:rPr sz="2400" b="1" spc="2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RAPIDO:	pacientes</a:t>
            </a:r>
            <a:r>
              <a:rPr sz="2400" b="1" spc="-6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con  </a:t>
            </a:r>
            <a:r>
              <a:rPr sz="2400" b="1" spc="-5" dirty="0">
                <a:latin typeface="Gill Sans MT"/>
                <a:cs typeface="Gill Sans MT"/>
              </a:rPr>
              <a:t>menor </a:t>
            </a:r>
            <a:r>
              <a:rPr sz="2400" b="1" dirty="0">
                <a:latin typeface="Gill Sans MT"/>
                <a:cs typeface="Gill Sans MT"/>
              </a:rPr>
              <a:t>peso que el</a:t>
            </a:r>
            <a:r>
              <a:rPr sz="2400" b="1" spc="-3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auxiliador</a:t>
            </a:r>
            <a:endParaRPr sz="2400">
              <a:latin typeface="Gill Sans MT"/>
              <a:cs typeface="Gill Sans MT"/>
            </a:endParaRPr>
          </a:p>
          <a:p>
            <a:pPr marL="299085" marR="160020" indent="-287020">
              <a:lnSpc>
                <a:spcPct val="100000"/>
              </a:lnSpc>
              <a:spcBef>
                <a:spcPts val="144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15" dirty="0">
                <a:latin typeface="Gill Sans MT"/>
                <a:cs typeface="Gill Sans MT"/>
              </a:rPr>
              <a:t>CABALLITO: </a:t>
            </a:r>
            <a:r>
              <a:rPr sz="2400" b="1" spc="-5" dirty="0">
                <a:latin typeface="Gill Sans MT"/>
                <a:cs typeface="Gill Sans MT"/>
              </a:rPr>
              <a:t>cuando </a:t>
            </a:r>
            <a:r>
              <a:rPr sz="2400" b="1" dirty="0">
                <a:latin typeface="Gill Sans MT"/>
                <a:cs typeface="Gill Sans MT"/>
              </a:rPr>
              <a:t>ambos son</a:t>
            </a:r>
            <a:r>
              <a:rPr sz="2400" b="1" spc="-33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del  mismo</a:t>
            </a:r>
            <a:r>
              <a:rPr sz="2400" b="1" spc="-5" dirty="0">
                <a:latin typeface="Gill Sans MT"/>
                <a:cs typeface="Gill Sans MT"/>
              </a:rPr>
              <a:t> peso</a:t>
            </a:r>
            <a:endParaRPr sz="2400">
              <a:latin typeface="Gill Sans MT"/>
              <a:cs typeface="Gill Sans MT"/>
            </a:endParaRPr>
          </a:p>
          <a:p>
            <a:pPr marL="299085" marR="5080" indent="-287020">
              <a:lnSpc>
                <a:spcPct val="100000"/>
              </a:lnSpc>
              <a:spcBef>
                <a:spcPts val="1440"/>
              </a:spcBef>
              <a:buFont typeface="Gill Sans MT"/>
              <a:buChar char="•"/>
              <a:tabLst>
                <a:tab pos="352425" algn="l"/>
                <a:tab pos="353060" algn="l"/>
              </a:tabLst>
            </a:pPr>
            <a:r>
              <a:rPr dirty="0"/>
              <a:t>	</a:t>
            </a:r>
            <a:r>
              <a:rPr sz="2400" b="1" dirty="0">
                <a:latin typeface="Gill Sans MT"/>
                <a:cs typeface="Gill Sans MT"/>
              </a:rPr>
              <a:t>ARRASTRE: ideal para </a:t>
            </a:r>
            <a:r>
              <a:rPr sz="2400" b="1" spc="-5" dirty="0">
                <a:latin typeface="Gill Sans MT"/>
                <a:cs typeface="Gill Sans MT"/>
              </a:rPr>
              <a:t>pacientes</a:t>
            </a:r>
            <a:r>
              <a:rPr sz="2400" b="1" spc="-31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con  </a:t>
            </a:r>
            <a:r>
              <a:rPr sz="2400" b="1" spc="-35" dirty="0">
                <a:latin typeface="Gill Sans MT"/>
                <a:cs typeface="Gill Sans MT"/>
              </a:rPr>
              <a:t>mayor </a:t>
            </a:r>
            <a:r>
              <a:rPr sz="2400" b="1" spc="-5" dirty="0">
                <a:latin typeface="Gill Sans MT"/>
                <a:cs typeface="Gill Sans MT"/>
              </a:rPr>
              <a:t>peso </a:t>
            </a:r>
            <a:r>
              <a:rPr sz="2400" b="1" dirty="0">
                <a:latin typeface="Gill Sans MT"/>
                <a:cs typeface="Gill Sans MT"/>
              </a:rPr>
              <a:t>que el</a:t>
            </a:r>
            <a:r>
              <a:rPr sz="2400" b="1" spc="10" dirty="0">
                <a:latin typeface="Gill Sans MT"/>
                <a:cs typeface="Gill Sans MT"/>
              </a:rPr>
              <a:t> </a:t>
            </a:r>
            <a:r>
              <a:rPr sz="2400" b="1" spc="-25" dirty="0">
                <a:latin typeface="Gill Sans MT"/>
                <a:cs typeface="Gill Sans MT"/>
              </a:rPr>
              <a:t>auxiliador.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67526" y="2336799"/>
            <a:ext cx="3296285" cy="3418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49651" y="578560"/>
            <a:ext cx="350456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PRINCIPIOS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19455" y="1344891"/>
            <a:ext cx="5866765" cy="490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1470" marR="5080" indent="-319405">
              <a:lnSpc>
                <a:spcPct val="120000"/>
              </a:lnSpc>
              <a:spcBef>
                <a:spcPts val="100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El extremo final de la venda se  puede sujetar por distintos</a:t>
            </a:r>
            <a:r>
              <a:rPr sz="2500" b="1" spc="4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sistemas</a:t>
            </a:r>
            <a:endParaRPr sz="2500">
              <a:latin typeface="Arial"/>
              <a:cs typeface="Arial"/>
            </a:endParaRPr>
          </a:p>
          <a:p>
            <a:pPr marL="331470" indent="-319405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Con un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esparadrapo.</a:t>
            </a:r>
            <a:endParaRPr sz="2500">
              <a:latin typeface="Arial"/>
              <a:cs typeface="Arial"/>
            </a:endParaRPr>
          </a:p>
          <a:p>
            <a:pPr marL="331470" marR="289560" indent="-319405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Cortando la venda por la mitad y  uniendo los extremos mediante un  nudo.</a:t>
            </a:r>
            <a:endParaRPr sz="2500">
              <a:latin typeface="Arial"/>
              <a:cs typeface="Arial"/>
            </a:endParaRPr>
          </a:p>
          <a:p>
            <a:pPr marL="331470" marR="23495" indent="-319405">
              <a:lnSpc>
                <a:spcPct val="120100"/>
              </a:lnSpc>
              <a:spcBef>
                <a:spcPts val="600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Utilizando un ganchito especial para  este fin.</a:t>
            </a:r>
            <a:endParaRPr sz="2500">
              <a:latin typeface="Arial"/>
              <a:cs typeface="Arial"/>
            </a:endParaRPr>
          </a:p>
          <a:p>
            <a:pPr marL="331470" marR="25400" indent="-319405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Pasando el cabo final por una vuelta  </a:t>
            </a:r>
            <a:r>
              <a:rPr sz="2500" b="1" spc="-20" dirty="0">
                <a:latin typeface="Arial"/>
                <a:cs typeface="Arial"/>
              </a:rPr>
              <a:t>anterior.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4634" y="2664459"/>
            <a:ext cx="3243961" cy="252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792" y="231140"/>
            <a:ext cx="661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5" dirty="0"/>
              <a:t>METODOS</a:t>
            </a:r>
            <a:r>
              <a:rPr sz="4500" spc="-55" dirty="0"/>
              <a:t> </a:t>
            </a:r>
            <a:r>
              <a:rPr sz="4500" spc="-25" dirty="0"/>
              <a:t>MANUALES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03605" y="1625599"/>
            <a:ext cx="5485130" cy="2105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9554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CON DOS</a:t>
            </a:r>
            <a:r>
              <a:rPr sz="3100" b="1" spc="-3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AUXILIADORES</a:t>
            </a:r>
            <a:endParaRPr sz="3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450">
              <a:latin typeface="Times New Roman"/>
              <a:cs typeface="Times New Roman"/>
            </a:endParaRPr>
          </a:p>
          <a:p>
            <a:pPr marL="299085" marR="1786255" indent="-287020" algn="just">
              <a:lnSpc>
                <a:spcPct val="100000"/>
              </a:lnSpc>
              <a:buFont typeface="Gill Sans MT"/>
              <a:buChar char="•"/>
              <a:tabLst>
                <a:tab pos="385445" algn="l"/>
              </a:tabLst>
            </a:pPr>
            <a:r>
              <a:rPr dirty="0"/>
              <a:t>	</a:t>
            </a:r>
            <a:r>
              <a:rPr sz="2400" b="1" dirty="0">
                <a:latin typeface="Gill Sans MT"/>
                <a:cs typeface="Gill Sans MT"/>
              </a:rPr>
              <a:t>SILLA </a:t>
            </a:r>
            <a:r>
              <a:rPr sz="2400" b="1" spc="-5" dirty="0">
                <a:latin typeface="Gill Sans MT"/>
                <a:cs typeface="Gill Sans MT"/>
              </a:rPr>
              <a:t>HUMANA: </a:t>
            </a:r>
            <a:r>
              <a:rPr sz="2400" b="1" spc="-10" dirty="0">
                <a:latin typeface="Gill Sans MT"/>
                <a:cs typeface="Gill Sans MT"/>
              </a:rPr>
              <a:t>el  </a:t>
            </a:r>
            <a:r>
              <a:rPr sz="2400" b="1" spc="-5" dirty="0">
                <a:latin typeface="Gill Sans MT"/>
                <a:cs typeface="Gill Sans MT"/>
              </a:rPr>
              <a:t>lesionado </a:t>
            </a:r>
            <a:r>
              <a:rPr sz="2400" b="1" dirty="0">
                <a:latin typeface="Gill Sans MT"/>
                <a:cs typeface="Gill Sans MT"/>
              </a:rPr>
              <a:t>debe de </a:t>
            </a:r>
            <a:r>
              <a:rPr sz="2400" b="1" spc="-5" dirty="0">
                <a:latin typeface="Gill Sans MT"/>
                <a:cs typeface="Gill Sans MT"/>
              </a:rPr>
              <a:t>estar  </a:t>
            </a:r>
            <a:r>
              <a:rPr sz="2400" b="1" dirty="0">
                <a:latin typeface="Gill Sans MT"/>
                <a:cs typeface="Gill Sans MT"/>
              </a:rPr>
              <a:t>consciente.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181600" y="2592323"/>
            <a:ext cx="4609465" cy="30046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792" y="231140"/>
            <a:ext cx="661987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5" dirty="0"/>
              <a:t>METODOS</a:t>
            </a:r>
            <a:r>
              <a:rPr sz="4500" spc="-55" dirty="0"/>
              <a:t> </a:t>
            </a:r>
            <a:r>
              <a:rPr sz="4500" spc="-25" dirty="0"/>
              <a:t>MANUALES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760577" y="1463166"/>
            <a:ext cx="46513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CON</a:t>
            </a:r>
            <a:r>
              <a:rPr sz="2700" b="1" spc="-43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TRES</a:t>
            </a:r>
            <a:r>
              <a:rPr sz="2700" b="1" spc="-3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AUXILIADORES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02309" y="3180714"/>
            <a:ext cx="33426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826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Gill Sans MT"/>
                <a:cs typeface="Gill Sans MT"/>
              </a:rPr>
              <a:t>Bloque: </a:t>
            </a:r>
            <a:r>
              <a:rPr sz="2400" spc="-5" dirty="0">
                <a:latin typeface="Gill Sans MT"/>
                <a:cs typeface="Gill Sans MT"/>
              </a:rPr>
              <a:t>para lesiones </a:t>
            </a:r>
            <a:r>
              <a:rPr sz="2400" dirty="0">
                <a:latin typeface="Gill Sans MT"/>
                <a:cs typeface="Gill Sans MT"/>
              </a:rPr>
              <a:t>de  columna o </a:t>
            </a:r>
            <a:r>
              <a:rPr sz="2400" spc="-5" dirty="0">
                <a:latin typeface="Gill Sans MT"/>
                <a:cs typeface="Gill Sans MT"/>
              </a:rPr>
              <a:t>pelvis. Lo  indicado </a:t>
            </a:r>
            <a:r>
              <a:rPr sz="2400" dirty="0">
                <a:latin typeface="Gill Sans MT"/>
                <a:cs typeface="Gill Sans MT"/>
              </a:rPr>
              <a:t>es </a:t>
            </a:r>
            <a:r>
              <a:rPr sz="2400" spc="-10" dirty="0">
                <a:latin typeface="Gill Sans MT"/>
                <a:cs typeface="Gill Sans MT"/>
              </a:rPr>
              <a:t>movilizar entre  </a:t>
            </a:r>
            <a:r>
              <a:rPr sz="2400" dirty="0">
                <a:latin typeface="Gill Sans MT"/>
                <a:cs typeface="Gill Sans MT"/>
              </a:rPr>
              <a:t>6 a 8</a:t>
            </a:r>
            <a:r>
              <a:rPr sz="2400" spc="-30" dirty="0">
                <a:latin typeface="Gill Sans MT"/>
                <a:cs typeface="Gill Sans MT"/>
              </a:rPr>
              <a:t> </a:t>
            </a:r>
            <a:r>
              <a:rPr sz="2400" spc="-10" dirty="0">
                <a:latin typeface="Gill Sans MT"/>
                <a:cs typeface="Gill Sans MT"/>
              </a:rPr>
              <a:t>auxiliadores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0019" y="2079370"/>
            <a:ext cx="5219954" cy="3197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5738" y="3128898"/>
            <a:ext cx="3434079" cy="29650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95629" y="231140"/>
            <a:ext cx="857059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TRANSPORTE </a:t>
            </a:r>
            <a:r>
              <a:rPr sz="4500" spc="-5" dirty="0"/>
              <a:t>CON</a:t>
            </a:r>
            <a:r>
              <a:rPr sz="4500" spc="-55" dirty="0"/>
              <a:t> </a:t>
            </a:r>
            <a:r>
              <a:rPr sz="4500" dirty="0"/>
              <a:t>CAMILLA</a:t>
            </a:r>
            <a:endParaRPr sz="4500"/>
          </a:p>
        </p:txBody>
      </p:sp>
      <p:sp>
        <p:nvSpPr>
          <p:cNvPr id="4" name="object 4"/>
          <p:cNvSpPr txBox="1"/>
          <p:nvPr/>
        </p:nvSpPr>
        <p:spPr>
          <a:xfrm>
            <a:off x="682244" y="1302765"/>
            <a:ext cx="2723515" cy="167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30" dirty="0">
                <a:solidFill>
                  <a:srgbClr val="CC0000"/>
                </a:solidFill>
                <a:latin typeface="Gill Sans MT"/>
                <a:cs typeface="Gill Sans MT"/>
              </a:rPr>
              <a:t>IMPROVISADAS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120650" indent="-108585">
              <a:lnSpc>
                <a:spcPct val="100000"/>
              </a:lnSpc>
              <a:buSzPct val="95833"/>
              <a:buFont typeface="Gill Sans MT"/>
              <a:buChar char="•"/>
              <a:tabLst>
                <a:tab pos="121285" algn="l"/>
              </a:tabLst>
            </a:pPr>
            <a:r>
              <a:rPr sz="2400" b="1" dirty="0">
                <a:latin typeface="Gill Sans MT"/>
                <a:cs typeface="Gill Sans MT"/>
              </a:rPr>
              <a:t>Sacos o</a:t>
            </a:r>
            <a:r>
              <a:rPr sz="2400" b="1" spc="-7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chaquetas</a:t>
            </a:r>
            <a:endParaRPr sz="2400">
              <a:latin typeface="Gill Sans MT"/>
              <a:cs typeface="Gill Sans MT"/>
            </a:endParaRPr>
          </a:p>
          <a:p>
            <a:pPr marL="120650" indent="-108585">
              <a:lnSpc>
                <a:spcPct val="100000"/>
              </a:lnSpc>
              <a:spcBef>
                <a:spcPts val="1440"/>
              </a:spcBef>
              <a:buSzPct val="95833"/>
              <a:buFont typeface="Gill Sans MT"/>
              <a:buChar char="•"/>
              <a:tabLst>
                <a:tab pos="121285" algn="l"/>
              </a:tabLst>
            </a:pPr>
            <a:r>
              <a:rPr sz="2400" b="1" dirty="0">
                <a:latin typeface="Gill Sans MT"/>
                <a:cs typeface="Gill Sans MT"/>
              </a:rPr>
              <a:t>Sabanas o</a:t>
            </a:r>
            <a:r>
              <a:rPr sz="2400" b="1" spc="-10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mantas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38571" y="1847087"/>
            <a:ext cx="4248531" cy="28102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9965" y="231140"/>
            <a:ext cx="31032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CAMILLAS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07898" y="1337845"/>
            <a:ext cx="8482965" cy="977265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965"/>
              </a:spcBef>
              <a:buFont typeface="Gill Sans MT"/>
              <a:buChar char="•"/>
              <a:tabLst>
                <a:tab pos="393065" algn="l"/>
                <a:tab pos="393700" algn="l"/>
              </a:tabLst>
            </a:pP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PLEGABLE </a:t>
            </a:r>
            <a:r>
              <a:rPr sz="2400" b="1" dirty="0">
                <a:solidFill>
                  <a:srgbClr val="CC0000"/>
                </a:solidFill>
                <a:latin typeface="Gill Sans MT"/>
                <a:cs typeface="Gill Sans MT"/>
              </a:rPr>
              <a:t>DE </a:t>
            </a: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LONA </a:t>
            </a:r>
            <a:r>
              <a:rPr sz="2400" b="1" dirty="0">
                <a:solidFill>
                  <a:srgbClr val="CC0000"/>
                </a:solidFill>
                <a:latin typeface="Gill Sans MT"/>
                <a:cs typeface="Gill Sans MT"/>
              </a:rPr>
              <a:t>O </a:t>
            </a:r>
            <a:r>
              <a:rPr sz="2400" b="1" spc="-10" dirty="0">
                <a:solidFill>
                  <a:srgbClr val="CC0000"/>
                </a:solidFill>
                <a:latin typeface="Gill Sans MT"/>
                <a:cs typeface="Gill Sans MT"/>
              </a:rPr>
              <a:t>FURLEY: </a:t>
            </a:r>
            <a:r>
              <a:rPr sz="2400" b="1" dirty="0">
                <a:latin typeface="Gill Sans MT"/>
                <a:cs typeface="Gill Sans MT"/>
              </a:rPr>
              <a:t>fuertes,</a:t>
            </a:r>
            <a:r>
              <a:rPr sz="2400" b="1" spc="-53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económicas y</a:t>
            </a:r>
            <a:endParaRPr sz="2400">
              <a:latin typeface="Gill Sans MT"/>
              <a:cs typeface="Gill Sans MT"/>
            </a:endParaRPr>
          </a:p>
          <a:p>
            <a:pPr marL="393700">
              <a:lnSpc>
                <a:spcPct val="100000"/>
              </a:lnSpc>
              <a:spcBef>
                <a:spcPts val="865"/>
              </a:spcBef>
            </a:pPr>
            <a:r>
              <a:rPr sz="2400" b="1" spc="-5" dirty="0">
                <a:latin typeface="Gill Sans MT"/>
                <a:cs typeface="Gill Sans MT"/>
              </a:rPr>
              <a:t>fáciles </a:t>
            </a:r>
            <a:r>
              <a:rPr sz="2400" b="1" dirty="0">
                <a:latin typeface="Gill Sans MT"/>
                <a:cs typeface="Gill Sans MT"/>
              </a:rPr>
              <a:t>de </a:t>
            </a:r>
            <a:r>
              <a:rPr sz="2400" b="1" spc="-5" dirty="0">
                <a:latin typeface="Gill Sans MT"/>
                <a:cs typeface="Gill Sans MT"/>
              </a:rPr>
              <a:t>doblar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1687" y="3431285"/>
            <a:ext cx="4382770" cy="2610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4695" y="2858896"/>
            <a:ext cx="3425316" cy="3029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29965" y="231140"/>
            <a:ext cx="31032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CAMILLAS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82244" y="1218056"/>
            <a:ext cx="2094864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95"/>
              </a:spcBef>
              <a:buFont typeface="Gill Sans MT"/>
              <a:buChar char="•"/>
              <a:tabLst>
                <a:tab pos="393065" algn="l"/>
                <a:tab pos="393700" algn="l"/>
              </a:tabLst>
            </a:pPr>
            <a:r>
              <a:rPr sz="3100" b="1" spc="-30" dirty="0">
                <a:solidFill>
                  <a:srgbClr val="CC0000"/>
                </a:solidFill>
                <a:latin typeface="Gill Sans MT"/>
                <a:cs typeface="Gill Sans MT"/>
              </a:rPr>
              <a:t>RÍGIDAS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37730" y="1440306"/>
            <a:ext cx="1798066" cy="44916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859152" y="2145918"/>
            <a:ext cx="5141468" cy="1787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59152" y="4090288"/>
            <a:ext cx="5141468" cy="1924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6151" y="231140"/>
            <a:ext cx="67329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MANEJO DE</a:t>
            </a:r>
            <a:r>
              <a:rPr sz="4500" spc="-85" dirty="0"/>
              <a:t> </a:t>
            </a:r>
            <a:r>
              <a:rPr sz="4500" dirty="0"/>
              <a:t>CAMILLAS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650738" y="1524888"/>
            <a:ext cx="3906646" cy="3442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03605" y="1473834"/>
            <a:ext cx="462026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latin typeface="Gill Sans MT"/>
                <a:cs typeface="Gill Sans MT"/>
              </a:rPr>
              <a:t>Manera de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abrirla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173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15" dirty="0">
                <a:latin typeface="Gill Sans MT"/>
                <a:cs typeface="Gill Sans MT"/>
              </a:rPr>
              <a:t>Probar </a:t>
            </a:r>
            <a:r>
              <a:rPr sz="2400" b="1" spc="-5" dirty="0">
                <a:latin typeface="Gill Sans MT"/>
                <a:cs typeface="Gill Sans MT"/>
              </a:rPr>
              <a:t>seguridad </a:t>
            </a:r>
            <a:r>
              <a:rPr sz="2400" b="1" dirty="0">
                <a:latin typeface="Gill Sans MT"/>
                <a:cs typeface="Gill Sans MT"/>
              </a:rPr>
              <a:t>de la</a:t>
            </a:r>
            <a:r>
              <a:rPr sz="2400" b="1" spc="-5" dirty="0">
                <a:latin typeface="Gill Sans MT"/>
                <a:cs typeface="Gill Sans MT"/>
              </a:rPr>
              <a:t> camilla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1725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dirty="0">
                <a:latin typeface="Gill Sans MT"/>
                <a:cs typeface="Gill Sans MT"/>
              </a:rPr>
              <a:t>Maniobra de</a:t>
            </a:r>
            <a:r>
              <a:rPr sz="2400" b="1" spc="-3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carga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1730"/>
              </a:spcBef>
              <a:buFont typeface="Gill Sans MT"/>
              <a:buChar char="•"/>
              <a:tabLst>
                <a:tab pos="299085" algn="l"/>
                <a:tab pos="299720" algn="l"/>
                <a:tab pos="3352165" algn="l"/>
              </a:tabLst>
            </a:pPr>
            <a:r>
              <a:rPr sz="2400" b="1" spc="-5" dirty="0">
                <a:latin typeface="Gill Sans MT"/>
                <a:cs typeface="Gill Sans MT"/>
              </a:rPr>
              <a:t>Aseguramiento</a:t>
            </a:r>
            <a:r>
              <a:rPr sz="2400" b="1" spc="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del	paciente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173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15" dirty="0">
                <a:latin typeface="Gill Sans MT"/>
                <a:cs typeface="Gill Sans MT"/>
              </a:rPr>
              <a:t>Levante </a:t>
            </a:r>
            <a:r>
              <a:rPr sz="2400" b="1" dirty="0">
                <a:latin typeface="Gill Sans MT"/>
                <a:cs typeface="Gill Sans MT"/>
              </a:rPr>
              <a:t>y</a:t>
            </a:r>
            <a:r>
              <a:rPr sz="2400" b="1" spc="-5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marcha</a:t>
            </a:r>
            <a:endParaRPr sz="2400">
              <a:latin typeface="Gill Sans MT"/>
              <a:cs typeface="Gill Sans MT"/>
            </a:endParaRPr>
          </a:p>
          <a:p>
            <a:pPr marL="299085" indent="-287020">
              <a:lnSpc>
                <a:spcPct val="100000"/>
              </a:lnSpc>
              <a:spcBef>
                <a:spcPts val="1730"/>
              </a:spcBef>
              <a:buFont typeface="Gill Sans MT"/>
              <a:buChar char="•"/>
              <a:tabLst>
                <a:tab pos="299085" algn="l"/>
                <a:tab pos="299720" algn="l"/>
              </a:tabLst>
            </a:pPr>
            <a:r>
              <a:rPr sz="2400" b="1" spc="-10" dirty="0">
                <a:latin typeface="Gill Sans MT"/>
                <a:cs typeface="Gill Sans MT"/>
              </a:rPr>
              <a:t>Dirección </a:t>
            </a:r>
            <a:r>
              <a:rPr sz="2400" b="1" dirty="0">
                <a:latin typeface="Gill Sans MT"/>
                <a:cs typeface="Gill Sans MT"/>
              </a:rPr>
              <a:t>de la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camilla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72792" y="497535"/>
            <a:ext cx="66211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METODOS</a:t>
            </a:r>
            <a:r>
              <a:rPr sz="4500" spc="-85" dirty="0"/>
              <a:t> </a:t>
            </a:r>
            <a:r>
              <a:rPr sz="4500" spc="-25" dirty="0"/>
              <a:t>MANUALES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3443" y="1966925"/>
            <a:ext cx="5572760" cy="295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278765" algn="l"/>
                <a:tab pos="279400" algn="l"/>
                <a:tab pos="2501265" algn="l"/>
              </a:tabLst>
            </a:pPr>
            <a:r>
              <a:rPr sz="2400" b="1" dirty="0">
                <a:latin typeface="Gill Sans MT"/>
                <a:cs typeface="Gill Sans MT"/>
              </a:rPr>
              <a:t>Idealmente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en	ambulancia.</a:t>
            </a:r>
            <a:endParaRPr sz="2400">
              <a:latin typeface="Gill Sans MT"/>
              <a:cs typeface="Gill Sans MT"/>
            </a:endParaRPr>
          </a:p>
          <a:p>
            <a:pPr marL="279400" marR="5080" indent="-266700">
              <a:lnSpc>
                <a:spcPct val="100000"/>
              </a:lnSpc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dirty="0">
                <a:latin typeface="Gill Sans MT"/>
                <a:cs typeface="Gill Sans MT"/>
              </a:rPr>
              <a:t>Si no </a:t>
            </a:r>
            <a:r>
              <a:rPr sz="2400" b="1" spc="-10" dirty="0">
                <a:latin typeface="Gill Sans MT"/>
                <a:cs typeface="Gill Sans MT"/>
              </a:rPr>
              <a:t>se </a:t>
            </a:r>
            <a:r>
              <a:rPr sz="2400" b="1" dirty="0">
                <a:latin typeface="Gill Sans MT"/>
                <a:cs typeface="Gill Sans MT"/>
              </a:rPr>
              <a:t>dispone de </a:t>
            </a:r>
            <a:r>
              <a:rPr sz="2400" b="1" spc="-5" dirty="0">
                <a:latin typeface="Gill Sans MT"/>
                <a:cs typeface="Gill Sans MT"/>
              </a:rPr>
              <a:t>esta </a:t>
            </a:r>
            <a:r>
              <a:rPr sz="2400" b="1" dirty="0">
                <a:latin typeface="Gill Sans MT"/>
                <a:cs typeface="Gill Sans MT"/>
              </a:rPr>
              <a:t>se </a:t>
            </a:r>
            <a:r>
              <a:rPr sz="2400" b="1" spc="-5" dirty="0">
                <a:latin typeface="Gill Sans MT"/>
                <a:cs typeface="Gill Sans MT"/>
              </a:rPr>
              <a:t>utiliza </a:t>
            </a:r>
            <a:r>
              <a:rPr sz="2400" b="1" dirty="0">
                <a:latin typeface="Gill Sans MT"/>
                <a:cs typeface="Gill Sans MT"/>
              </a:rPr>
              <a:t>un  </a:t>
            </a:r>
            <a:r>
              <a:rPr sz="2400" b="1" spc="-10" dirty="0">
                <a:latin typeface="Gill Sans MT"/>
                <a:cs typeface="Gill Sans MT"/>
              </a:rPr>
              <a:t>vehículo </a:t>
            </a:r>
            <a:r>
              <a:rPr sz="2400" b="1" spc="-5" dirty="0">
                <a:latin typeface="Gill Sans MT"/>
                <a:cs typeface="Gill Sans MT"/>
              </a:rPr>
              <a:t>ancho </a:t>
            </a:r>
            <a:r>
              <a:rPr sz="2400" b="1" dirty="0">
                <a:latin typeface="Gill Sans MT"/>
                <a:cs typeface="Gill Sans MT"/>
              </a:rPr>
              <a:t>donde pueda ir  </a:t>
            </a:r>
            <a:r>
              <a:rPr sz="2400" b="1" spc="-5" dirty="0">
                <a:latin typeface="Gill Sans MT"/>
                <a:cs typeface="Gill Sans MT"/>
              </a:rPr>
              <a:t>acostada </a:t>
            </a:r>
            <a:r>
              <a:rPr sz="2400" b="1" dirty="0">
                <a:latin typeface="Gill Sans MT"/>
                <a:cs typeface="Gill Sans MT"/>
              </a:rPr>
              <a:t>en </a:t>
            </a:r>
            <a:r>
              <a:rPr sz="2400" b="1" spc="-5" dirty="0">
                <a:latin typeface="Gill Sans MT"/>
                <a:cs typeface="Gill Sans MT"/>
              </a:rPr>
              <a:t>el </a:t>
            </a:r>
            <a:r>
              <a:rPr sz="2400" b="1" spc="-15" dirty="0">
                <a:latin typeface="Gill Sans MT"/>
                <a:cs typeface="Gill Sans MT"/>
              </a:rPr>
              <a:t>suelo, </a:t>
            </a:r>
            <a:r>
              <a:rPr sz="2400" b="1" spc="-10" dirty="0">
                <a:latin typeface="Gill Sans MT"/>
                <a:cs typeface="Gill Sans MT"/>
              </a:rPr>
              <a:t>sobre </a:t>
            </a:r>
            <a:r>
              <a:rPr sz="2400" b="1" dirty="0">
                <a:latin typeface="Gill Sans MT"/>
                <a:cs typeface="Gill Sans MT"/>
              </a:rPr>
              <a:t>una</a:t>
            </a:r>
            <a:r>
              <a:rPr sz="2400" b="1" spc="-27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cobija  o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camilla.</a:t>
            </a:r>
            <a:endParaRPr sz="2400">
              <a:latin typeface="Gill Sans MT"/>
              <a:cs typeface="Gill Sans MT"/>
            </a:endParaRPr>
          </a:p>
          <a:p>
            <a:pPr marL="279400" marR="534670" indent="-266700">
              <a:lnSpc>
                <a:spcPct val="100000"/>
              </a:lnSpc>
              <a:spcBef>
                <a:spcPts val="5"/>
              </a:spcBef>
              <a:buFont typeface="Gill Sans MT"/>
              <a:buChar char="•"/>
              <a:tabLst>
                <a:tab pos="278765" algn="l"/>
                <a:tab pos="279400" algn="l"/>
              </a:tabLst>
            </a:pPr>
            <a:r>
              <a:rPr sz="2400" b="1" spc="-5" dirty="0">
                <a:latin typeface="Gill Sans MT"/>
                <a:cs typeface="Gill Sans MT"/>
              </a:rPr>
              <a:t>Los vehículos </a:t>
            </a:r>
            <a:r>
              <a:rPr sz="2400" b="1" dirty="0">
                <a:latin typeface="Gill Sans MT"/>
                <a:cs typeface="Gill Sans MT"/>
              </a:rPr>
              <a:t>pequeños son</a:t>
            </a:r>
            <a:r>
              <a:rPr sz="2400" b="1" spc="-9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útiles  </a:t>
            </a:r>
            <a:r>
              <a:rPr sz="2400" b="1" dirty="0">
                <a:latin typeface="Gill Sans MT"/>
                <a:cs typeface="Gill Sans MT"/>
              </a:rPr>
              <a:t>para </a:t>
            </a:r>
            <a:r>
              <a:rPr sz="2400" b="1" spc="-5" dirty="0">
                <a:latin typeface="Gill Sans MT"/>
                <a:cs typeface="Gill Sans MT"/>
              </a:rPr>
              <a:t>lesiones </a:t>
            </a:r>
            <a:r>
              <a:rPr sz="2400" b="1" spc="-30" dirty="0">
                <a:latin typeface="Gill Sans MT"/>
                <a:cs typeface="Gill Sans MT"/>
              </a:rPr>
              <a:t>leves </a:t>
            </a:r>
            <a:r>
              <a:rPr sz="2400" b="1" dirty="0">
                <a:latin typeface="Gill Sans MT"/>
                <a:cs typeface="Gill Sans MT"/>
              </a:rPr>
              <a:t>que pueden </a:t>
            </a:r>
            <a:r>
              <a:rPr sz="2400" b="1" spc="-5" dirty="0">
                <a:latin typeface="Gill Sans MT"/>
                <a:cs typeface="Gill Sans MT"/>
              </a:rPr>
              <a:t>ir  sentados.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84898" y="1521205"/>
            <a:ext cx="2773045" cy="43206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2472054"/>
            <a:ext cx="5467985" cy="2439670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367665" marR="34290" indent="-355600">
              <a:lnSpc>
                <a:spcPct val="80000"/>
              </a:lnSpc>
              <a:spcBef>
                <a:spcPts val="675"/>
              </a:spcBef>
              <a:buFont typeface="Gill Sans MT"/>
              <a:buChar char="•"/>
              <a:tabLst>
                <a:tab pos="367665" algn="l"/>
                <a:tab pos="368300" algn="l"/>
                <a:tab pos="1239520" algn="l"/>
                <a:tab pos="1705610" algn="l"/>
                <a:tab pos="3243580" algn="l"/>
                <a:tab pos="4914265" algn="l"/>
              </a:tabLst>
            </a:pPr>
            <a:r>
              <a:rPr sz="2400" b="1" spc="-5" dirty="0">
                <a:latin typeface="Gill Sans MT"/>
                <a:cs typeface="Gill Sans MT"/>
              </a:rPr>
              <a:t>L</a:t>
            </a:r>
            <a:r>
              <a:rPr sz="2400" b="1" spc="-90" dirty="0">
                <a:latin typeface="Gill Sans MT"/>
                <a:cs typeface="Gill Sans MT"/>
              </a:rPr>
              <a:t>a</a:t>
            </a:r>
            <a:r>
              <a:rPr sz="2400" b="1" spc="-50" dirty="0">
                <a:latin typeface="Gill Sans MT"/>
                <a:cs typeface="Gill Sans MT"/>
              </a:rPr>
              <a:t>v</a:t>
            </a:r>
            <a:r>
              <a:rPr sz="2400" b="1" dirty="0">
                <a:latin typeface="Gill Sans MT"/>
                <a:cs typeface="Gill Sans MT"/>
              </a:rPr>
              <a:t>e	</a:t>
            </a:r>
            <a:r>
              <a:rPr sz="2400" b="1" spc="-5" dirty="0">
                <a:latin typeface="Gill Sans MT"/>
                <a:cs typeface="Gill Sans MT"/>
              </a:rPr>
              <a:t>e</a:t>
            </a:r>
            <a:r>
              <a:rPr sz="2400" b="1" dirty="0">
                <a:latin typeface="Gill Sans MT"/>
                <a:cs typeface="Gill Sans MT"/>
              </a:rPr>
              <a:t>l	miemb</a:t>
            </a:r>
            <a:r>
              <a:rPr sz="2400" b="1" spc="-60" dirty="0">
                <a:latin typeface="Gill Sans MT"/>
                <a:cs typeface="Gill Sans MT"/>
              </a:rPr>
              <a:t>r</a:t>
            </a:r>
            <a:r>
              <a:rPr sz="2400" b="1" dirty="0">
                <a:latin typeface="Gill Sans MT"/>
                <a:cs typeface="Gill Sans MT"/>
              </a:rPr>
              <a:t>o	am</a:t>
            </a:r>
            <a:r>
              <a:rPr sz="2400" b="1" spc="5" dirty="0">
                <a:latin typeface="Gill Sans MT"/>
                <a:cs typeface="Gill Sans MT"/>
              </a:rPr>
              <a:t>p</a:t>
            </a:r>
            <a:r>
              <a:rPr sz="2400" b="1" dirty="0">
                <a:latin typeface="Gill Sans MT"/>
                <a:cs typeface="Gill Sans MT"/>
              </a:rPr>
              <a:t>utado	con  solución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salina.</a:t>
            </a:r>
            <a:endParaRPr sz="2400">
              <a:latin typeface="Gill Sans MT"/>
              <a:cs typeface="Gill Sans MT"/>
            </a:endParaRPr>
          </a:p>
          <a:p>
            <a:pPr marL="367665" marR="32384" indent="-355600">
              <a:lnSpc>
                <a:spcPts val="2300"/>
              </a:lnSpc>
              <a:spcBef>
                <a:spcPts val="2290"/>
              </a:spcBef>
              <a:buFont typeface="Gill Sans MT"/>
              <a:buChar char="•"/>
              <a:tabLst>
                <a:tab pos="367665" algn="l"/>
                <a:tab pos="368300" algn="l"/>
                <a:tab pos="2060575" algn="l"/>
                <a:tab pos="2604770" algn="l"/>
                <a:tab pos="3420745" algn="l"/>
                <a:tab pos="3801745" algn="l"/>
                <a:tab pos="4535805" algn="l"/>
              </a:tabLst>
            </a:pPr>
            <a:r>
              <a:rPr sz="2400" b="1" dirty="0">
                <a:latin typeface="Gill Sans MT"/>
                <a:cs typeface="Gill Sans MT"/>
              </a:rPr>
              <a:t>E</a:t>
            </a:r>
            <a:r>
              <a:rPr sz="2400" b="1" spc="-70" dirty="0">
                <a:latin typeface="Gill Sans MT"/>
                <a:cs typeface="Gill Sans MT"/>
              </a:rPr>
              <a:t>n</a:t>
            </a:r>
            <a:r>
              <a:rPr sz="2400" b="1" spc="-50" dirty="0">
                <a:latin typeface="Gill Sans MT"/>
                <a:cs typeface="Gill Sans MT"/>
              </a:rPr>
              <a:t>v</a:t>
            </a:r>
            <a:r>
              <a:rPr sz="2400" b="1" spc="-5" dirty="0">
                <a:latin typeface="Gill Sans MT"/>
                <a:cs typeface="Gill Sans MT"/>
              </a:rPr>
              <a:t>ol</a:t>
            </a:r>
            <a:r>
              <a:rPr sz="2400" b="1" spc="-50" dirty="0">
                <a:latin typeface="Gill Sans MT"/>
                <a:cs typeface="Gill Sans MT"/>
              </a:rPr>
              <a:t>v</a:t>
            </a:r>
            <a:r>
              <a:rPr sz="2400" b="1" dirty="0">
                <a:latin typeface="Gill Sans MT"/>
                <a:cs typeface="Gill Sans MT"/>
              </a:rPr>
              <a:t>erlo	</a:t>
            </a:r>
            <a:r>
              <a:rPr sz="2400" b="1" spc="-5" dirty="0">
                <a:latin typeface="Gill Sans MT"/>
                <a:cs typeface="Gill Sans MT"/>
              </a:rPr>
              <a:t>e</a:t>
            </a:r>
            <a:r>
              <a:rPr sz="2400" b="1" dirty="0">
                <a:latin typeface="Gill Sans MT"/>
                <a:cs typeface="Gill Sans MT"/>
              </a:rPr>
              <a:t>n	g</a:t>
            </a:r>
            <a:r>
              <a:rPr sz="2400" b="1" spc="-10" dirty="0">
                <a:latin typeface="Gill Sans MT"/>
                <a:cs typeface="Gill Sans MT"/>
              </a:rPr>
              <a:t>a</a:t>
            </a:r>
            <a:r>
              <a:rPr sz="2400" b="1" dirty="0">
                <a:latin typeface="Gill Sans MT"/>
                <a:cs typeface="Gill Sans MT"/>
              </a:rPr>
              <a:t>sa	o	te</a:t>
            </a:r>
            <a:r>
              <a:rPr sz="2400" b="1" spc="-10" dirty="0">
                <a:latin typeface="Gill Sans MT"/>
                <a:cs typeface="Gill Sans MT"/>
              </a:rPr>
              <a:t>l</a:t>
            </a:r>
            <a:r>
              <a:rPr sz="2400" b="1" dirty="0">
                <a:latin typeface="Gill Sans MT"/>
                <a:cs typeface="Gill Sans MT"/>
              </a:rPr>
              <a:t>a	e</a:t>
            </a:r>
            <a:r>
              <a:rPr sz="2400" b="1" spc="-10" dirty="0">
                <a:latin typeface="Gill Sans MT"/>
                <a:cs typeface="Gill Sans MT"/>
              </a:rPr>
              <a:t>s</a:t>
            </a:r>
            <a:r>
              <a:rPr sz="2400" b="1" dirty="0">
                <a:latin typeface="Gill Sans MT"/>
                <a:cs typeface="Gill Sans MT"/>
              </a:rPr>
              <a:t>téril  humedecida con </a:t>
            </a:r>
            <a:r>
              <a:rPr sz="2400" b="1" spc="-5" dirty="0">
                <a:latin typeface="Gill Sans MT"/>
                <a:cs typeface="Gill Sans MT"/>
              </a:rPr>
              <a:t>solución</a:t>
            </a:r>
            <a:r>
              <a:rPr sz="2400" b="1" spc="-4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salina.</a:t>
            </a:r>
            <a:endParaRPr sz="2400">
              <a:latin typeface="Gill Sans MT"/>
              <a:cs typeface="Gill Sans MT"/>
            </a:endParaRPr>
          </a:p>
          <a:p>
            <a:pPr marL="367665" marR="5080" indent="-355600">
              <a:lnSpc>
                <a:spcPct val="80000"/>
              </a:lnSpc>
              <a:spcBef>
                <a:spcPts val="2330"/>
              </a:spcBef>
              <a:buFont typeface="Gill Sans MT"/>
              <a:buChar char="•"/>
              <a:tabLst>
                <a:tab pos="367665" algn="l"/>
                <a:tab pos="368300" algn="l"/>
                <a:tab pos="2216150" algn="l"/>
                <a:tab pos="2725420" algn="l"/>
                <a:tab pos="3403600" algn="l"/>
                <a:tab pos="4301490" algn="l"/>
              </a:tabLst>
            </a:pPr>
            <a:r>
              <a:rPr sz="2400" b="1" dirty="0">
                <a:latin typeface="Gill Sans MT"/>
                <a:cs typeface="Gill Sans MT"/>
              </a:rPr>
              <a:t>I</a:t>
            </a:r>
            <a:r>
              <a:rPr sz="2400" b="1" spc="5" dirty="0">
                <a:latin typeface="Gill Sans MT"/>
                <a:cs typeface="Gill Sans MT"/>
              </a:rPr>
              <a:t>n</a:t>
            </a:r>
            <a:r>
              <a:rPr sz="2400" b="1" dirty="0">
                <a:latin typeface="Gill Sans MT"/>
                <a:cs typeface="Gill Sans MT"/>
              </a:rPr>
              <a:t>t</a:t>
            </a:r>
            <a:r>
              <a:rPr sz="2400" b="1" spc="-60" dirty="0">
                <a:latin typeface="Gill Sans MT"/>
                <a:cs typeface="Gill Sans MT"/>
              </a:rPr>
              <a:t>r</a:t>
            </a:r>
            <a:r>
              <a:rPr sz="2400" b="1" spc="-5" dirty="0">
                <a:latin typeface="Gill Sans MT"/>
                <a:cs typeface="Gill Sans MT"/>
              </a:rPr>
              <a:t>oducir</a:t>
            </a:r>
            <a:r>
              <a:rPr sz="2400" b="1" spc="-15" dirty="0">
                <a:latin typeface="Gill Sans MT"/>
                <a:cs typeface="Gill Sans MT"/>
              </a:rPr>
              <a:t>l</a:t>
            </a:r>
            <a:r>
              <a:rPr sz="2400" b="1" dirty="0">
                <a:latin typeface="Gill Sans MT"/>
                <a:cs typeface="Gill Sans MT"/>
              </a:rPr>
              <a:t>a	</a:t>
            </a:r>
            <a:r>
              <a:rPr sz="2400" b="1" spc="-5" dirty="0">
                <a:latin typeface="Gill Sans MT"/>
                <a:cs typeface="Gill Sans MT"/>
              </a:rPr>
              <a:t>e</a:t>
            </a:r>
            <a:r>
              <a:rPr sz="2400" b="1" dirty="0">
                <a:latin typeface="Gill Sans MT"/>
                <a:cs typeface="Gill Sans MT"/>
              </a:rPr>
              <a:t>n	</a:t>
            </a:r>
            <a:r>
              <a:rPr sz="2400" b="1" spc="-10" dirty="0">
                <a:latin typeface="Gill Sans MT"/>
                <a:cs typeface="Gill Sans MT"/>
              </a:rPr>
              <a:t>u</a:t>
            </a:r>
            <a:r>
              <a:rPr sz="2400" b="1" dirty="0">
                <a:latin typeface="Gill Sans MT"/>
                <a:cs typeface="Gill Sans MT"/>
              </a:rPr>
              <a:t>na	bolsa	plá</a:t>
            </a:r>
            <a:r>
              <a:rPr sz="2400" b="1" spc="-20" dirty="0">
                <a:latin typeface="Gill Sans MT"/>
                <a:cs typeface="Gill Sans MT"/>
              </a:rPr>
              <a:t>s</a:t>
            </a:r>
            <a:r>
              <a:rPr sz="2400" b="1" dirty="0">
                <a:latin typeface="Gill Sans MT"/>
                <a:cs typeface="Gill Sans MT"/>
              </a:rPr>
              <a:t>tica,  guante o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condón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9540" y="1138808"/>
            <a:ext cx="54844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70" dirty="0">
                <a:solidFill>
                  <a:srgbClr val="CC0000"/>
                </a:solidFill>
                <a:latin typeface="Gill Sans MT"/>
                <a:cs typeface="Gill Sans MT"/>
              </a:rPr>
              <a:t>PARTES </a:t>
            </a:r>
            <a:r>
              <a:rPr sz="2400" b="1" dirty="0">
                <a:solidFill>
                  <a:srgbClr val="CC0000"/>
                </a:solidFill>
                <a:latin typeface="Gill Sans MT"/>
                <a:cs typeface="Gill Sans MT"/>
              </a:rPr>
              <a:t>O </a:t>
            </a: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MIEMBROS</a:t>
            </a:r>
            <a:r>
              <a:rPr sz="2400" b="1" spc="-2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400" b="1" spc="-35" dirty="0">
                <a:solidFill>
                  <a:srgbClr val="CC0000"/>
                </a:solidFill>
                <a:latin typeface="Gill Sans MT"/>
                <a:cs typeface="Gill Sans MT"/>
              </a:rPr>
              <a:t>AMPUTADOS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67526" y="1766061"/>
            <a:ext cx="2738120" cy="37571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53175" y="1751710"/>
            <a:ext cx="2766695" cy="3785870"/>
          </a:xfrm>
          <a:custGeom>
            <a:avLst/>
            <a:gdLst/>
            <a:ahLst/>
            <a:cxnLst/>
            <a:rect l="l" t="t" r="r" b="b"/>
            <a:pathLst>
              <a:path w="2766695" h="3785870">
                <a:moveTo>
                  <a:pt x="0" y="3785742"/>
                </a:moveTo>
                <a:lnTo>
                  <a:pt x="2766695" y="3785742"/>
                </a:lnTo>
                <a:lnTo>
                  <a:pt x="2766695" y="0"/>
                </a:lnTo>
                <a:lnTo>
                  <a:pt x="0" y="0"/>
                </a:lnTo>
                <a:lnTo>
                  <a:pt x="0" y="3785742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17549" y="231140"/>
            <a:ext cx="8327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TRANSPORTE</a:t>
            </a:r>
            <a:r>
              <a:rPr sz="4500" spc="-815" dirty="0"/>
              <a:t> </a:t>
            </a:r>
            <a:r>
              <a:rPr sz="4500" dirty="0"/>
              <a:t>Y</a:t>
            </a:r>
            <a:r>
              <a:rPr sz="4500" spc="-695" dirty="0"/>
              <a:t> </a:t>
            </a:r>
            <a:r>
              <a:rPr sz="4500" spc="-5" dirty="0"/>
              <a:t>TRASLADOS</a:t>
            </a:r>
            <a:endParaRPr sz="4500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7549" y="231140"/>
            <a:ext cx="83273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TRANSPORTE</a:t>
            </a:r>
            <a:r>
              <a:rPr sz="4500" spc="-815" dirty="0"/>
              <a:t> </a:t>
            </a:r>
            <a:r>
              <a:rPr sz="4500" dirty="0"/>
              <a:t>Y</a:t>
            </a:r>
            <a:r>
              <a:rPr sz="4500" spc="-695" dirty="0"/>
              <a:t> </a:t>
            </a:r>
            <a:r>
              <a:rPr sz="4500" spc="-5" dirty="0"/>
              <a:t>TRASLADOS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38657" y="1628647"/>
            <a:ext cx="3902075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5080" indent="-35560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67665" algn="l"/>
                <a:tab pos="368300" algn="l"/>
                <a:tab pos="2037714" algn="l"/>
                <a:tab pos="3147060" algn="l"/>
              </a:tabLst>
            </a:pPr>
            <a:r>
              <a:rPr sz="2400" b="1" dirty="0">
                <a:latin typeface="Gill Sans MT"/>
                <a:cs typeface="Gill Sans MT"/>
              </a:rPr>
              <a:t>Colocar </a:t>
            </a:r>
            <a:r>
              <a:rPr sz="2400" b="1" spc="-10" dirty="0">
                <a:latin typeface="Gill Sans MT"/>
                <a:cs typeface="Gill Sans MT"/>
              </a:rPr>
              <a:t>dentro </a:t>
            </a:r>
            <a:r>
              <a:rPr sz="2400" b="1" dirty="0">
                <a:latin typeface="Gill Sans MT"/>
                <a:cs typeface="Gill Sans MT"/>
              </a:rPr>
              <a:t>de otra  bolsa o </a:t>
            </a:r>
            <a:r>
              <a:rPr sz="2400" b="1" spc="-10" dirty="0">
                <a:latin typeface="Gill Sans MT"/>
                <a:cs typeface="Gill Sans MT"/>
              </a:rPr>
              <a:t>recipiente </a:t>
            </a:r>
            <a:r>
              <a:rPr sz="2400" b="1" dirty="0">
                <a:latin typeface="Gill Sans MT"/>
                <a:cs typeface="Gill Sans MT"/>
              </a:rPr>
              <a:t>con  dos </a:t>
            </a:r>
            <a:r>
              <a:rPr sz="2400" b="1" spc="5" dirty="0">
                <a:latin typeface="Gill Sans MT"/>
                <a:cs typeface="Gill Sans MT"/>
              </a:rPr>
              <a:t>partes </a:t>
            </a:r>
            <a:r>
              <a:rPr sz="2400" b="1" dirty="0">
                <a:latin typeface="Gill Sans MT"/>
                <a:cs typeface="Gill Sans MT"/>
              </a:rPr>
              <a:t>de </a:t>
            </a:r>
            <a:r>
              <a:rPr sz="2400" b="1" spc="-10" dirty="0">
                <a:latin typeface="Gill Sans MT"/>
                <a:cs typeface="Gill Sans MT"/>
              </a:rPr>
              <a:t>agua </a:t>
            </a:r>
            <a:r>
              <a:rPr sz="2400" b="1" dirty="0">
                <a:latin typeface="Gill Sans MT"/>
                <a:cs typeface="Gill Sans MT"/>
              </a:rPr>
              <a:t>o</a:t>
            </a:r>
            <a:r>
              <a:rPr sz="2400" b="1" spc="-12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una  de </a:t>
            </a:r>
            <a:r>
              <a:rPr sz="2400" b="1" spc="-15" dirty="0">
                <a:latin typeface="Gill Sans MT"/>
                <a:cs typeface="Gill Sans MT"/>
              </a:rPr>
              <a:t>hielo,	musgo	</a:t>
            </a:r>
            <a:r>
              <a:rPr sz="2400" b="1" dirty="0">
                <a:latin typeface="Gill Sans MT"/>
                <a:cs typeface="Gill Sans MT"/>
              </a:rPr>
              <a:t>o  </a:t>
            </a:r>
            <a:r>
              <a:rPr sz="2400" b="1" spc="-10" dirty="0">
                <a:latin typeface="Gill Sans MT"/>
                <a:cs typeface="Gill Sans MT"/>
              </a:rPr>
              <a:t>aserrín.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Gill Sans MT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367665" marR="688340" indent="-355600">
              <a:lnSpc>
                <a:spcPct val="100000"/>
              </a:lnSpc>
              <a:buFont typeface="Gill Sans MT"/>
              <a:buChar char="•"/>
              <a:tabLst>
                <a:tab pos="367665" algn="l"/>
                <a:tab pos="368300" algn="l"/>
                <a:tab pos="2693035" algn="l"/>
              </a:tabLst>
            </a:pPr>
            <a:r>
              <a:rPr sz="2400" b="1" spc="-300" dirty="0">
                <a:latin typeface="Gill Sans MT"/>
                <a:cs typeface="Gill Sans MT"/>
              </a:rPr>
              <a:t>T</a:t>
            </a:r>
            <a:r>
              <a:rPr sz="2400" b="1" spc="-5" dirty="0">
                <a:latin typeface="Gill Sans MT"/>
                <a:cs typeface="Gill Sans MT"/>
              </a:rPr>
              <a:t>rasl</a:t>
            </a:r>
            <a:r>
              <a:rPr sz="2400" b="1" spc="-10" dirty="0">
                <a:latin typeface="Gill Sans MT"/>
                <a:cs typeface="Gill Sans MT"/>
              </a:rPr>
              <a:t>a</a:t>
            </a:r>
            <a:r>
              <a:rPr sz="2400" b="1" dirty="0">
                <a:latin typeface="Gill Sans MT"/>
                <a:cs typeface="Gill Sans MT"/>
              </a:rPr>
              <a:t>dar</a:t>
            </a:r>
            <a:r>
              <a:rPr sz="2400" b="1" spc="5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j</a:t>
            </a:r>
            <a:r>
              <a:rPr sz="2400" b="1" dirty="0">
                <a:latin typeface="Gill Sans MT"/>
                <a:cs typeface="Gill Sans MT"/>
              </a:rPr>
              <a:t>u</a:t>
            </a:r>
            <a:r>
              <a:rPr sz="2400" b="1" spc="5" dirty="0">
                <a:latin typeface="Gill Sans MT"/>
                <a:cs typeface="Gill Sans MT"/>
              </a:rPr>
              <a:t>n</a:t>
            </a:r>
            <a:r>
              <a:rPr sz="2400" b="1" dirty="0">
                <a:latin typeface="Gill Sans MT"/>
                <a:cs typeface="Gill Sans MT"/>
              </a:rPr>
              <a:t>to	con  el</a:t>
            </a:r>
            <a:r>
              <a:rPr sz="2400" b="1" spc="-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paciente.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577459" y="1928113"/>
            <a:ext cx="3638041" cy="33773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1254" y="659638"/>
            <a:ext cx="59823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</a:t>
            </a:r>
            <a:r>
              <a:rPr sz="4500" spc="-45" dirty="0"/>
              <a:t> </a:t>
            </a:r>
            <a:r>
              <a:rPr sz="4500" spc="-5" dirty="0"/>
              <a:t>CIRCULAR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156817" y="2202256"/>
            <a:ext cx="4253230" cy="125730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99600"/>
              </a:lnSpc>
              <a:spcBef>
                <a:spcPts val="114"/>
              </a:spcBef>
            </a:pPr>
            <a:r>
              <a:rPr sz="2700" b="1" spc="-5" dirty="0">
                <a:latin typeface="Arial"/>
                <a:cs typeface="Arial"/>
              </a:rPr>
              <a:t>Se usa para fijar el  extremo inicial y </a:t>
            </a:r>
            <a:r>
              <a:rPr sz="2700" b="1" dirty="0">
                <a:latin typeface="Arial"/>
                <a:cs typeface="Arial"/>
              </a:rPr>
              <a:t>final </a:t>
            </a:r>
            <a:r>
              <a:rPr sz="2700" b="1" spc="-15" dirty="0">
                <a:latin typeface="Arial"/>
                <a:cs typeface="Arial"/>
              </a:rPr>
              <a:t>de  </a:t>
            </a:r>
            <a:r>
              <a:rPr sz="2700" b="1" spc="-10" dirty="0">
                <a:latin typeface="Arial"/>
                <a:cs typeface="Arial"/>
              </a:rPr>
              <a:t>una</a:t>
            </a:r>
            <a:r>
              <a:rPr sz="2700" b="1" spc="-5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inmovilizaci</a:t>
            </a:r>
            <a:r>
              <a:rPr sz="2700" b="1" dirty="0">
                <a:latin typeface="Gill Sans MT"/>
                <a:cs typeface="Gill Sans MT"/>
              </a:rPr>
              <a:t>ó</a:t>
            </a:r>
            <a:r>
              <a:rPr sz="2700" b="1" dirty="0">
                <a:latin typeface="Arial"/>
                <a:cs typeface="Arial"/>
              </a:rPr>
              <a:t>n.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95725" y="3516248"/>
            <a:ext cx="151384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9705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latin typeface="Arial"/>
                <a:cs typeface="Arial"/>
              </a:rPr>
              <a:t>a</a:t>
            </a:r>
            <a:r>
              <a:rPr sz="2700" b="1" spc="-15" dirty="0">
                <a:latin typeface="Arial"/>
                <a:cs typeface="Arial"/>
              </a:rPr>
              <a:t>p</a:t>
            </a:r>
            <a:r>
              <a:rPr sz="2700" b="1" dirty="0">
                <a:latin typeface="Gill Sans MT"/>
                <a:cs typeface="Gill Sans MT"/>
              </a:rPr>
              <a:t>ó</a:t>
            </a:r>
            <a:r>
              <a:rPr sz="2700" b="1" dirty="0">
                <a:latin typeface="Arial"/>
                <a:cs typeface="Arial"/>
              </a:rPr>
              <a:t>sito,  c</a:t>
            </a:r>
            <a:r>
              <a:rPr sz="2700" b="1" spc="-15" dirty="0">
                <a:latin typeface="Arial"/>
                <a:cs typeface="Arial"/>
              </a:rPr>
              <a:t>o</a:t>
            </a:r>
            <a:r>
              <a:rPr sz="2700" b="1" dirty="0">
                <a:latin typeface="Arial"/>
                <a:cs typeface="Arial"/>
              </a:rPr>
              <a:t>ntr</a:t>
            </a:r>
            <a:r>
              <a:rPr sz="2700" b="1" spc="-15" dirty="0">
                <a:latin typeface="Arial"/>
                <a:cs typeface="Arial"/>
              </a:rPr>
              <a:t>o</a:t>
            </a:r>
            <a:r>
              <a:rPr sz="2700" b="1" dirty="0">
                <a:latin typeface="Arial"/>
                <a:cs typeface="Arial"/>
              </a:rPr>
              <a:t>lar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6817" y="3516248"/>
            <a:ext cx="2567940" cy="12636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85"/>
              </a:spcBef>
              <a:tabLst>
                <a:tab pos="1132205" algn="l"/>
                <a:tab pos="1676400" algn="l"/>
                <a:tab pos="2136775" algn="l"/>
              </a:tabLst>
            </a:pPr>
            <a:r>
              <a:rPr sz="2700" b="1" spc="-5" dirty="0">
                <a:latin typeface="Arial"/>
                <a:cs typeface="Arial"/>
              </a:rPr>
              <a:t>Para	fi</a:t>
            </a:r>
            <a:r>
              <a:rPr sz="2700" b="1" spc="-15" dirty="0">
                <a:latin typeface="Arial"/>
                <a:cs typeface="Arial"/>
              </a:rPr>
              <a:t>j</a:t>
            </a:r>
            <a:r>
              <a:rPr sz="2700" b="1" spc="-5" dirty="0">
                <a:latin typeface="Arial"/>
                <a:cs typeface="Arial"/>
              </a:rPr>
              <a:t>ar</a:t>
            </a:r>
            <a:r>
              <a:rPr sz="2700" b="1" dirty="0">
                <a:latin typeface="Arial"/>
                <a:cs typeface="Arial"/>
              </a:rPr>
              <a:t>	</a:t>
            </a:r>
            <a:r>
              <a:rPr sz="2700" b="1" spc="-10" dirty="0">
                <a:latin typeface="Arial"/>
                <a:cs typeface="Arial"/>
              </a:rPr>
              <a:t>un  </a:t>
            </a:r>
            <a:r>
              <a:rPr sz="2700" b="1" spc="-5" dirty="0">
                <a:latin typeface="Arial"/>
                <a:cs typeface="Arial"/>
              </a:rPr>
              <a:t>tambi</a:t>
            </a:r>
            <a:r>
              <a:rPr sz="2700" b="1" spc="-5" dirty="0">
                <a:latin typeface="Gill Sans MT"/>
                <a:cs typeface="Gill Sans MT"/>
              </a:rPr>
              <a:t>é</a:t>
            </a:r>
            <a:r>
              <a:rPr sz="2700" b="1" spc="-5" dirty="0">
                <a:latin typeface="Arial"/>
                <a:cs typeface="Arial"/>
              </a:rPr>
              <a:t>n	para  hemorragias.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52971" y="2148839"/>
            <a:ext cx="2959607" cy="31973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208776" y="2091943"/>
            <a:ext cx="2946400" cy="3185160"/>
          </a:xfrm>
          <a:custGeom>
            <a:avLst/>
            <a:gdLst/>
            <a:ahLst/>
            <a:cxnLst/>
            <a:rect l="l" t="t" r="r" b="b"/>
            <a:pathLst>
              <a:path w="2946400" h="3185160">
                <a:moveTo>
                  <a:pt x="0" y="3184652"/>
                </a:moveTo>
                <a:lnTo>
                  <a:pt x="2946019" y="3184652"/>
                </a:lnTo>
                <a:lnTo>
                  <a:pt x="2946019" y="0"/>
                </a:lnTo>
                <a:lnTo>
                  <a:pt x="0" y="0"/>
                </a:lnTo>
                <a:lnTo>
                  <a:pt x="0" y="3184652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47967" y="2658236"/>
            <a:ext cx="2946018" cy="24123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8371" y="4357509"/>
            <a:ext cx="631190" cy="424815"/>
          </a:xfrm>
          <a:custGeom>
            <a:avLst/>
            <a:gdLst/>
            <a:ahLst/>
            <a:cxnLst/>
            <a:rect l="l" t="t" r="r" b="b"/>
            <a:pathLst>
              <a:path w="631190" h="424814">
                <a:moveTo>
                  <a:pt x="0" y="424421"/>
                </a:moveTo>
                <a:lnTo>
                  <a:pt x="630961" y="424421"/>
                </a:lnTo>
                <a:lnTo>
                  <a:pt x="630961" y="0"/>
                </a:lnTo>
                <a:lnTo>
                  <a:pt x="0" y="0"/>
                </a:lnTo>
                <a:lnTo>
                  <a:pt x="0" y="4244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2254" y="742568"/>
            <a:ext cx="63322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 </a:t>
            </a:r>
            <a:r>
              <a:rPr sz="4500" dirty="0"/>
              <a:t>EN</a:t>
            </a:r>
            <a:r>
              <a:rPr sz="4500" spc="-25" dirty="0"/>
              <a:t> </a:t>
            </a:r>
            <a:r>
              <a:rPr sz="4500" dirty="0"/>
              <a:t>ESPIRAL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7100" y="1750567"/>
            <a:ext cx="44583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marR="5080" indent="-3187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2700" b="1" spc="-5" dirty="0">
                <a:latin typeface="Arial"/>
                <a:cs typeface="Arial"/>
              </a:rPr>
              <a:t>Se usa para sujetar gasa,  ap</a:t>
            </a:r>
            <a:r>
              <a:rPr sz="2700" b="1" spc="-5" dirty="0">
                <a:latin typeface="Gill Sans MT"/>
                <a:cs typeface="Gill Sans MT"/>
              </a:rPr>
              <a:t>ó</a:t>
            </a:r>
            <a:r>
              <a:rPr sz="2700" b="1" spc="-5" dirty="0">
                <a:latin typeface="Arial"/>
                <a:cs typeface="Arial"/>
              </a:rPr>
              <a:t>sitos </a:t>
            </a:r>
            <a:r>
              <a:rPr sz="2700" b="1" dirty="0">
                <a:latin typeface="Arial"/>
                <a:cs typeface="Arial"/>
              </a:rPr>
              <a:t>o </a:t>
            </a:r>
            <a:r>
              <a:rPr sz="2700" b="1" spc="-5" dirty="0">
                <a:latin typeface="Arial"/>
                <a:cs typeface="Arial"/>
              </a:rPr>
              <a:t>f</a:t>
            </a:r>
            <a:r>
              <a:rPr sz="2700" b="1" spc="-5" dirty="0">
                <a:latin typeface="Gill Sans MT"/>
                <a:cs typeface="Gill Sans MT"/>
              </a:rPr>
              <a:t>é</a:t>
            </a:r>
            <a:r>
              <a:rPr sz="2700" b="1" spc="-5" dirty="0">
                <a:latin typeface="Arial"/>
                <a:cs typeface="Arial"/>
              </a:rPr>
              <a:t>rulas en  brazo, antebrazo, mano,  muslo </a:t>
            </a:r>
            <a:r>
              <a:rPr sz="2700" b="1" dirty="0">
                <a:latin typeface="Arial"/>
                <a:cs typeface="Arial"/>
              </a:rPr>
              <a:t>y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pierna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16623" y="4122419"/>
            <a:ext cx="2340864" cy="2065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46011" y="4052442"/>
            <a:ext cx="2328545" cy="2052320"/>
          </a:xfrm>
          <a:custGeom>
            <a:avLst/>
            <a:gdLst/>
            <a:ahLst/>
            <a:cxnLst/>
            <a:rect l="l" t="t" r="r" b="b"/>
            <a:pathLst>
              <a:path w="2328545" h="2052320">
                <a:moveTo>
                  <a:pt x="0" y="2052320"/>
                </a:moveTo>
                <a:lnTo>
                  <a:pt x="2328291" y="2052320"/>
                </a:lnTo>
                <a:lnTo>
                  <a:pt x="2328291" y="0"/>
                </a:lnTo>
                <a:lnTo>
                  <a:pt x="0" y="0"/>
                </a:lnTo>
                <a:lnTo>
                  <a:pt x="0" y="2052320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18096" y="4219828"/>
            <a:ext cx="1939417" cy="1737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88810" y="5283707"/>
            <a:ext cx="431800" cy="273685"/>
          </a:xfrm>
          <a:custGeom>
            <a:avLst/>
            <a:gdLst/>
            <a:ahLst/>
            <a:cxnLst/>
            <a:rect l="l" t="t" r="r" b="b"/>
            <a:pathLst>
              <a:path w="431800" h="273685">
                <a:moveTo>
                  <a:pt x="0" y="273685"/>
                </a:moveTo>
                <a:lnTo>
                  <a:pt x="431622" y="273685"/>
                </a:lnTo>
                <a:lnTo>
                  <a:pt x="431622" y="0"/>
                </a:lnTo>
                <a:lnTo>
                  <a:pt x="0" y="0"/>
                </a:lnTo>
                <a:lnTo>
                  <a:pt x="0" y="27368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84898" y="1928113"/>
            <a:ext cx="2687574" cy="18632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11983" y="4052442"/>
            <a:ext cx="3134106" cy="21441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8566" y="578560"/>
            <a:ext cx="633349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 </a:t>
            </a:r>
            <a:r>
              <a:rPr sz="4500" dirty="0"/>
              <a:t>EN</a:t>
            </a:r>
            <a:r>
              <a:rPr sz="4500" spc="-20" dirty="0"/>
              <a:t> </a:t>
            </a:r>
            <a:r>
              <a:rPr sz="4500" dirty="0"/>
              <a:t>ESPIRAL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7100" y="1712721"/>
            <a:ext cx="445833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marR="5080" indent="-31877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0835" algn="l"/>
                <a:tab pos="331470" algn="l"/>
              </a:tabLst>
            </a:pPr>
            <a:r>
              <a:rPr sz="2700" b="1" spc="-5" dirty="0">
                <a:latin typeface="Arial"/>
                <a:cs typeface="Arial"/>
              </a:rPr>
              <a:t>Se usa para sujetar gasa,  ap</a:t>
            </a:r>
            <a:r>
              <a:rPr sz="2700" b="1" spc="-5" dirty="0">
                <a:latin typeface="Gill Sans MT"/>
                <a:cs typeface="Gill Sans MT"/>
              </a:rPr>
              <a:t>ó</a:t>
            </a:r>
            <a:r>
              <a:rPr sz="2700" b="1" spc="-5" dirty="0">
                <a:latin typeface="Arial"/>
                <a:cs typeface="Arial"/>
              </a:rPr>
              <a:t>sitos </a:t>
            </a:r>
            <a:r>
              <a:rPr sz="2700" b="1" dirty="0">
                <a:latin typeface="Arial"/>
                <a:cs typeface="Arial"/>
              </a:rPr>
              <a:t>o </a:t>
            </a:r>
            <a:r>
              <a:rPr sz="2700" b="1" spc="-5" dirty="0">
                <a:latin typeface="Arial"/>
                <a:cs typeface="Arial"/>
              </a:rPr>
              <a:t>f</a:t>
            </a:r>
            <a:r>
              <a:rPr sz="2700" b="1" spc="-5" dirty="0">
                <a:latin typeface="Gill Sans MT"/>
                <a:cs typeface="Gill Sans MT"/>
              </a:rPr>
              <a:t>é</a:t>
            </a:r>
            <a:r>
              <a:rPr sz="2700" b="1" spc="-5" dirty="0">
                <a:latin typeface="Arial"/>
                <a:cs typeface="Arial"/>
              </a:rPr>
              <a:t>rulas en  brazo, antebrazo, mano,  muslo </a:t>
            </a:r>
            <a:r>
              <a:rPr sz="2700" b="1" dirty="0">
                <a:latin typeface="Arial"/>
                <a:cs typeface="Arial"/>
              </a:rPr>
              <a:t>y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pierna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71666" y="1699513"/>
            <a:ext cx="2373630" cy="1863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2975" y="3949826"/>
            <a:ext cx="2767837" cy="21441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56659" y="3969638"/>
            <a:ext cx="2610866" cy="20972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84898" y="3969638"/>
            <a:ext cx="2689352" cy="208292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64511" y="497535"/>
            <a:ext cx="579183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 </a:t>
            </a:r>
            <a:r>
              <a:rPr sz="4500" dirty="0"/>
              <a:t>EN</a:t>
            </a:r>
            <a:r>
              <a:rPr sz="4500" spc="-20" dirty="0"/>
              <a:t> </a:t>
            </a:r>
            <a:r>
              <a:rPr sz="4500" dirty="0"/>
              <a:t>OCHO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3443" y="2121534"/>
            <a:ext cx="422592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2506980" algn="l"/>
              </a:tabLst>
            </a:pPr>
            <a:r>
              <a:rPr sz="2700" b="1" spc="-5" dirty="0">
                <a:latin typeface="Arial"/>
                <a:cs typeface="Arial"/>
              </a:rPr>
              <a:t>Se </a:t>
            </a:r>
            <a:r>
              <a:rPr sz="2700" b="1" dirty="0">
                <a:latin typeface="Arial"/>
                <a:cs typeface="Arial"/>
              </a:rPr>
              <a:t>utiliza </a:t>
            </a:r>
            <a:r>
              <a:rPr sz="2700" b="1" spc="-5" dirty="0">
                <a:latin typeface="Arial"/>
                <a:cs typeface="Arial"/>
              </a:rPr>
              <a:t>en </a:t>
            </a:r>
            <a:r>
              <a:rPr sz="2700" b="1" dirty="0">
                <a:latin typeface="Arial"/>
                <a:cs typeface="Arial"/>
              </a:rPr>
              <a:t>las  </a:t>
            </a:r>
            <a:r>
              <a:rPr sz="2700" b="1" spc="-5" dirty="0">
                <a:latin typeface="Arial"/>
                <a:cs typeface="Arial"/>
              </a:rPr>
              <a:t>articulaciones	</a:t>
            </a:r>
            <a:r>
              <a:rPr sz="2700" b="1" dirty="0">
                <a:latin typeface="Arial"/>
                <a:cs typeface="Arial"/>
              </a:rPr>
              <a:t>(tobillo,  rodilla, </a:t>
            </a:r>
            <a:r>
              <a:rPr sz="2700" b="1" spc="-5" dirty="0">
                <a:latin typeface="Arial"/>
                <a:cs typeface="Arial"/>
              </a:rPr>
              <a:t>hombro, codo,  mu</a:t>
            </a:r>
            <a:r>
              <a:rPr sz="2700" b="1" spc="-5" dirty="0">
                <a:latin typeface="Gill Sans MT"/>
                <a:cs typeface="Gill Sans MT"/>
              </a:rPr>
              <a:t>ñ</a:t>
            </a:r>
            <a:r>
              <a:rPr sz="2700" b="1" spc="-5" dirty="0">
                <a:latin typeface="Arial"/>
                <a:cs typeface="Arial"/>
              </a:rPr>
              <a:t>eca) </a:t>
            </a:r>
            <a:r>
              <a:rPr sz="2700" b="1" spc="-15" dirty="0">
                <a:latin typeface="Arial"/>
                <a:cs typeface="Arial"/>
              </a:rPr>
              <a:t>ya </a:t>
            </a:r>
            <a:r>
              <a:rPr sz="2700" b="1" spc="-5" dirty="0">
                <a:latin typeface="Arial"/>
                <a:cs typeface="Arial"/>
              </a:rPr>
              <a:t>que </a:t>
            </a:r>
            <a:r>
              <a:rPr sz="2700" b="1" dirty="0">
                <a:latin typeface="Arial"/>
                <a:cs typeface="Arial"/>
              </a:rPr>
              <a:t>permite</a:t>
            </a:r>
            <a:r>
              <a:rPr sz="2700" b="1" spc="-25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a  </a:t>
            </a:r>
            <a:r>
              <a:rPr sz="2700" b="1" spc="-5" dirty="0">
                <a:latin typeface="Arial"/>
                <a:cs typeface="Arial"/>
              </a:rPr>
              <a:t>estas tener </a:t>
            </a:r>
            <a:r>
              <a:rPr sz="2700" b="1" dirty="0">
                <a:latin typeface="Arial"/>
                <a:cs typeface="Arial"/>
              </a:rPr>
              <a:t>una cierta  movilidad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96521" y="979982"/>
            <a:ext cx="3448748" cy="32717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60176" y="3349548"/>
            <a:ext cx="3779684" cy="36344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6152" y="250952"/>
            <a:ext cx="57918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 </a:t>
            </a:r>
            <a:r>
              <a:rPr sz="4500" dirty="0"/>
              <a:t>EN</a:t>
            </a:r>
            <a:r>
              <a:rPr sz="4500" spc="-20" dirty="0"/>
              <a:t> </a:t>
            </a:r>
            <a:r>
              <a:rPr sz="4500" dirty="0"/>
              <a:t>OCHO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145832" y="1355597"/>
            <a:ext cx="3165475" cy="2450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338571" y="1355597"/>
            <a:ext cx="3165475" cy="24519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67358" y="3886707"/>
            <a:ext cx="3243961" cy="23691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38571" y="3886707"/>
            <a:ext cx="3085210" cy="23691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1143" y="377190"/>
            <a:ext cx="754316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4820" marR="5080" indent="-2992755">
              <a:lnSpc>
                <a:spcPct val="100000"/>
              </a:lnSpc>
              <a:spcBef>
                <a:spcPts val="100"/>
              </a:spcBef>
            </a:pPr>
            <a:r>
              <a:rPr sz="4500" spc="-40" dirty="0"/>
              <a:t>VENDAJE </a:t>
            </a:r>
            <a:r>
              <a:rPr sz="4500" dirty="0"/>
              <a:t>EN OCHO </a:t>
            </a:r>
            <a:r>
              <a:rPr sz="4500" spc="-125" dirty="0"/>
              <a:t>PARA  </a:t>
            </a:r>
            <a:r>
              <a:rPr sz="4500" dirty="0"/>
              <a:t>OJOS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3678173" y="4461128"/>
            <a:ext cx="2926460" cy="1931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7132" y="1857882"/>
            <a:ext cx="3006724" cy="2327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71666" y="1847087"/>
            <a:ext cx="2928239" cy="24141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85012" y="457910"/>
            <a:ext cx="887412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98190" marR="5080" indent="-3286125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VENDAJES </a:t>
            </a:r>
            <a:r>
              <a:rPr sz="4500" spc="-5" dirty="0"/>
              <a:t>TRIANGULARES</a:t>
            </a:r>
            <a:r>
              <a:rPr sz="4500" spc="-715" dirty="0"/>
              <a:t> </a:t>
            </a:r>
            <a:r>
              <a:rPr sz="4500" dirty="0"/>
              <a:t>EN  MANOS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3599688" y="2727324"/>
            <a:ext cx="2609088" cy="20181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1687" y="1928113"/>
            <a:ext cx="2530602" cy="19622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63384" y="3316096"/>
            <a:ext cx="2767838" cy="21441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8646" y="1766061"/>
            <a:ext cx="2530602" cy="1958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152519" y="1766061"/>
            <a:ext cx="2530602" cy="19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000620" y="1847087"/>
            <a:ext cx="2530602" cy="1960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152519" y="4297298"/>
            <a:ext cx="2411983" cy="19604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21050" marR="5080" indent="-328676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VENDAJES </a:t>
            </a:r>
            <a:r>
              <a:rPr sz="4500" spc="-5" dirty="0"/>
              <a:t>TRIANGULARES</a:t>
            </a:r>
            <a:r>
              <a:rPr sz="4500" spc="-680" dirty="0"/>
              <a:t> </a:t>
            </a:r>
            <a:r>
              <a:rPr sz="4500" dirty="0"/>
              <a:t>EN  MANOS</a:t>
            </a:r>
            <a:endParaRPr sz="4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61614" y="1062049"/>
            <a:ext cx="3968750" cy="834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300" dirty="0">
                <a:latin typeface="Verdana"/>
                <a:cs typeface="Verdana"/>
              </a:rPr>
              <a:t>VENDAJES</a:t>
            </a:r>
            <a:endParaRPr sz="53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203829" y="3197224"/>
            <a:ext cx="3085211" cy="2853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461" y="1683257"/>
            <a:ext cx="1806829" cy="19406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7970" y="2909315"/>
            <a:ext cx="2056257" cy="1924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18709" y="3479926"/>
            <a:ext cx="1897507" cy="1960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49310" y="4297298"/>
            <a:ext cx="1819021" cy="18794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545" y="377190"/>
            <a:ext cx="88785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92145" marR="5080" indent="-318008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VENDAJES </a:t>
            </a:r>
            <a:r>
              <a:rPr sz="4500" spc="-5" dirty="0"/>
              <a:t>TRIANGULARES</a:t>
            </a:r>
            <a:r>
              <a:rPr sz="4500" spc="-680" dirty="0"/>
              <a:t> </a:t>
            </a:r>
            <a:r>
              <a:rPr sz="4500" dirty="0"/>
              <a:t>EN  CABEZA</a:t>
            </a:r>
            <a:endParaRPr sz="4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2975" y="1766061"/>
            <a:ext cx="1897507" cy="18524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7970" y="2745358"/>
            <a:ext cx="1897507" cy="19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1335" y="3562730"/>
            <a:ext cx="1817242" cy="19118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474966" y="4297171"/>
            <a:ext cx="1817243" cy="18776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4545" y="377190"/>
            <a:ext cx="887857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92145" marR="5080" indent="-318008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VENDAJES </a:t>
            </a:r>
            <a:r>
              <a:rPr sz="4500" spc="-5" dirty="0"/>
              <a:t>TRIANGULARES</a:t>
            </a:r>
            <a:r>
              <a:rPr sz="4500" spc="-680" dirty="0"/>
              <a:t> </a:t>
            </a:r>
            <a:r>
              <a:rPr sz="4500" dirty="0"/>
              <a:t>EN  CABEZA</a:t>
            </a:r>
            <a:endParaRPr sz="45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2000" y="555193"/>
            <a:ext cx="6826884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VENDAJE</a:t>
            </a:r>
            <a:r>
              <a:rPr sz="4500" spc="-730" dirty="0"/>
              <a:t> </a:t>
            </a:r>
            <a:r>
              <a:rPr sz="4500" dirty="0"/>
              <a:t>TRIANGULAR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2016125" y="1600326"/>
            <a:ext cx="6091936" cy="4574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89938" y="307594"/>
            <a:ext cx="7011670" cy="833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300" dirty="0"/>
              <a:t>INM</a:t>
            </a:r>
            <a:r>
              <a:rPr sz="5300" spc="-355" dirty="0"/>
              <a:t>O</a:t>
            </a:r>
            <a:r>
              <a:rPr sz="5300" spc="-5" dirty="0"/>
              <a:t>VILIZ</a:t>
            </a:r>
            <a:r>
              <a:rPr sz="5300" spc="-215" dirty="0"/>
              <a:t>A</a:t>
            </a:r>
            <a:r>
              <a:rPr sz="5300" dirty="0"/>
              <a:t>CIONES</a:t>
            </a:r>
            <a:endParaRPr sz="5300"/>
          </a:p>
        </p:txBody>
      </p:sp>
      <p:sp>
        <p:nvSpPr>
          <p:cNvPr id="3" name="object 3"/>
          <p:cNvSpPr/>
          <p:nvPr/>
        </p:nvSpPr>
        <p:spPr>
          <a:xfrm>
            <a:off x="3939994" y="2277993"/>
            <a:ext cx="2600960" cy="3668395"/>
          </a:xfrm>
          <a:custGeom>
            <a:avLst/>
            <a:gdLst/>
            <a:ahLst/>
            <a:cxnLst/>
            <a:rect l="l" t="t" r="r" b="b"/>
            <a:pathLst>
              <a:path w="2600959" h="3668395">
                <a:moveTo>
                  <a:pt x="1871729" y="0"/>
                </a:moveTo>
                <a:lnTo>
                  <a:pt x="0" y="1622984"/>
                </a:lnTo>
                <a:lnTo>
                  <a:pt x="1153465" y="3667843"/>
                </a:lnTo>
                <a:lnTo>
                  <a:pt x="2600476" y="2599407"/>
                </a:lnTo>
                <a:lnTo>
                  <a:pt x="1871729" y="0"/>
                </a:lnTo>
                <a:close/>
              </a:path>
            </a:pathLst>
          </a:custGeom>
          <a:solidFill>
            <a:srgbClr val="F1E4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9423" y="1393745"/>
            <a:ext cx="2669273" cy="4843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33998" y="3956694"/>
            <a:ext cx="147825" cy="1370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04443" y="1713039"/>
            <a:ext cx="4065904" cy="348297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700" b="1" spc="-5" dirty="0">
                <a:solidFill>
                  <a:srgbClr val="CC0000"/>
                </a:solidFill>
                <a:latin typeface="Arial"/>
                <a:cs typeface="Arial"/>
              </a:rPr>
              <a:t>DEFINICION:</a:t>
            </a:r>
            <a:endParaRPr sz="27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645"/>
              </a:spcBef>
            </a:pPr>
            <a:r>
              <a:rPr sz="2700" b="1" dirty="0">
                <a:latin typeface="Arial"/>
                <a:cs typeface="Arial"/>
              </a:rPr>
              <a:t>Procedimiento </a:t>
            </a:r>
            <a:r>
              <a:rPr sz="2700" b="1" spc="-5" dirty="0">
                <a:latin typeface="Arial"/>
                <a:cs typeface="Arial"/>
              </a:rPr>
              <a:t>para  </a:t>
            </a:r>
            <a:r>
              <a:rPr sz="2700" b="1" dirty="0">
                <a:latin typeface="Arial"/>
                <a:cs typeface="Arial"/>
              </a:rPr>
              <a:t>disminuir o restringir</a:t>
            </a:r>
            <a:r>
              <a:rPr sz="2700" b="1" spc="-9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los  </a:t>
            </a:r>
            <a:r>
              <a:rPr sz="2700" b="1" dirty="0">
                <a:latin typeface="Arial"/>
                <a:cs typeface="Arial"/>
              </a:rPr>
              <a:t>movimientos </a:t>
            </a:r>
            <a:r>
              <a:rPr sz="2700" b="1" spc="-5" dirty="0">
                <a:latin typeface="Arial"/>
                <a:cs typeface="Arial"/>
              </a:rPr>
              <a:t>de  cualquier </a:t>
            </a:r>
            <a:r>
              <a:rPr sz="2700" b="1" dirty="0">
                <a:latin typeface="Arial"/>
                <a:cs typeface="Arial"/>
              </a:rPr>
              <a:t>parte </a:t>
            </a:r>
            <a:r>
              <a:rPr sz="2700" b="1" spc="-5" dirty="0">
                <a:latin typeface="Arial"/>
                <a:cs typeface="Arial"/>
              </a:rPr>
              <a:t>del  cuerpo </a:t>
            </a:r>
            <a:r>
              <a:rPr sz="2700" b="1" dirty="0">
                <a:latin typeface="Arial"/>
                <a:cs typeface="Arial"/>
              </a:rPr>
              <a:t>que no </a:t>
            </a:r>
            <a:r>
              <a:rPr sz="2700" b="1" spc="-5" dirty="0">
                <a:latin typeface="Arial"/>
                <a:cs typeface="Arial"/>
              </a:rPr>
              <a:t>se  encuentra en su estado  normal.</a:t>
            </a:r>
            <a:endParaRPr sz="27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18709" y="2500629"/>
            <a:ext cx="3976369" cy="3080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00757" y="425577"/>
            <a:ext cx="59575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IN</a:t>
            </a:r>
            <a:r>
              <a:rPr sz="4500" spc="5" dirty="0"/>
              <a:t>M</a:t>
            </a:r>
            <a:r>
              <a:rPr sz="4500" spc="-290" dirty="0"/>
              <a:t>O</a:t>
            </a:r>
            <a:r>
              <a:rPr sz="4500" spc="-5" dirty="0"/>
              <a:t>VI</a:t>
            </a:r>
            <a:r>
              <a:rPr sz="4500" spc="5" dirty="0"/>
              <a:t>L</a:t>
            </a:r>
            <a:r>
              <a:rPr sz="4500" dirty="0"/>
              <a:t>IZ</a:t>
            </a:r>
            <a:r>
              <a:rPr sz="4500" spc="-175" dirty="0"/>
              <a:t>A</a:t>
            </a:r>
            <a:r>
              <a:rPr sz="4500" dirty="0"/>
              <a:t>CIONES</a:t>
            </a:r>
            <a:endParaRPr sz="4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18385" y="395096"/>
            <a:ext cx="595630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INM</a:t>
            </a:r>
            <a:r>
              <a:rPr sz="4500" spc="-280" dirty="0"/>
              <a:t>O</a:t>
            </a:r>
            <a:r>
              <a:rPr sz="4500" spc="-5" dirty="0"/>
              <a:t>VILI</a:t>
            </a:r>
            <a:r>
              <a:rPr sz="4500" spc="5" dirty="0"/>
              <a:t>Z</a:t>
            </a:r>
            <a:r>
              <a:rPr sz="4500" spc="-180" dirty="0"/>
              <a:t>A</a:t>
            </a:r>
            <a:r>
              <a:rPr sz="4500" dirty="0"/>
              <a:t>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1191260" y="1551812"/>
            <a:ext cx="8016240" cy="3982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solidFill>
                  <a:srgbClr val="CC0000"/>
                </a:solidFill>
                <a:latin typeface="Arial"/>
                <a:cs typeface="Arial"/>
              </a:rPr>
              <a:t>OBJETIVOS</a:t>
            </a:r>
            <a:endParaRPr sz="2200">
              <a:latin typeface="Arial"/>
              <a:cs typeface="Arial"/>
            </a:endParaRPr>
          </a:p>
          <a:p>
            <a:pPr marL="330835" indent="-318770">
              <a:lnSpc>
                <a:spcPct val="100000"/>
              </a:lnSpc>
              <a:spcBef>
                <a:spcPts val="1585"/>
              </a:spcBef>
              <a:buFont typeface="Symbol"/>
              <a:buChar char=""/>
              <a:tabLst>
                <a:tab pos="330835" algn="l"/>
                <a:tab pos="331470" algn="l"/>
              </a:tabLst>
            </a:pPr>
            <a:r>
              <a:rPr sz="2200" b="1" spc="-5" dirty="0">
                <a:latin typeface="Arial"/>
                <a:cs typeface="Arial"/>
              </a:rPr>
              <a:t>Analgesia</a:t>
            </a:r>
            <a:endParaRPr sz="2200">
              <a:latin typeface="Arial"/>
              <a:cs typeface="Arial"/>
            </a:endParaRPr>
          </a:p>
          <a:p>
            <a:pPr marL="330835" indent="-318770">
              <a:lnSpc>
                <a:spcPct val="100000"/>
              </a:lnSpc>
              <a:spcBef>
                <a:spcPts val="1585"/>
              </a:spcBef>
              <a:buFont typeface="Symbol"/>
              <a:buChar char=""/>
              <a:tabLst>
                <a:tab pos="330835" algn="l"/>
                <a:tab pos="331470" algn="l"/>
              </a:tabLst>
            </a:pPr>
            <a:r>
              <a:rPr sz="2200" b="1" spc="-5" dirty="0">
                <a:latin typeface="Arial"/>
                <a:cs typeface="Arial"/>
              </a:rPr>
              <a:t>Prevenir </a:t>
            </a:r>
            <a:r>
              <a:rPr sz="2200" b="1" spc="-10" dirty="0">
                <a:latin typeface="Arial"/>
                <a:cs typeface="Arial"/>
              </a:rPr>
              <a:t>mayor </a:t>
            </a:r>
            <a:r>
              <a:rPr sz="2200" b="1" spc="-5" dirty="0">
                <a:latin typeface="Arial"/>
                <a:cs typeface="Arial"/>
              </a:rPr>
              <a:t>da</a:t>
            </a:r>
            <a:r>
              <a:rPr sz="2200" b="1" spc="-5" dirty="0">
                <a:latin typeface="Gill Sans MT"/>
                <a:cs typeface="Gill Sans MT"/>
              </a:rPr>
              <a:t>ñ</a:t>
            </a:r>
            <a:r>
              <a:rPr sz="2200" b="1" spc="-5" dirty="0">
                <a:latin typeface="Arial"/>
                <a:cs typeface="Arial"/>
              </a:rPr>
              <a:t>o de los tejidos</a:t>
            </a:r>
            <a:r>
              <a:rPr sz="2200" b="1" spc="13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lesionados</a:t>
            </a:r>
            <a:endParaRPr sz="2200">
              <a:latin typeface="Arial"/>
              <a:cs typeface="Arial"/>
            </a:endParaRPr>
          </a:p>
          <a:p>
            <a:pPr marL="330835" indent="-318770">
              <a:lnSpc>
                <a:spcPct val="100000"/>
              </a:lnSpc>
              <a:spcBef>
                <a:spcPts val="1585"/>
              </a:spcBef>
              <a:buFont typeface="Symbol"/>
              <a:buChar char=""/>
              <a:tabLst>
                <a:tab pos="330835" algn="l"/>
                <a:tab pos="331470" algn="l"/>
              </a:tabLst>
            </a:pPr>
            <a:r>
              <a:rPr sz="2200" b="1" dirty="0">
                <a:latin typeface="Arial"/>
                <a:cs typeface="Arial"/>
              </a:rPr>
              <a:t>Mantener una reducci</a:t>
            </a:r>
            <a:r>
              <a:rPr sz="2200" b="1" dirty="0">
                <a:latin typeface="Gill Sans MT"/>
                <a:cs typeface="Gill Sans MT"/>
              </a:rPr>
              <a:t>ó</a:t>
            </a:r>
            <a:r>
              <a:rPr sz="2200" b="1" dirty="0">
                <a:latin typeface="Arial"/>
                <a:cs typeface="Arial"/>
              </a:rPr>
              <a:t>n </a:t>
            </a:r>
            <a:r>
              <a:rPr sz="2200" b="1" spc="-5" dirty="0">
                <a:latin typeface="Arial"/>
                <a:cs typeface="Arial"/>
              </a:rPr>
              <a:t>de </a:t>
            </a:r>
            <a:r>
              <a:rPr sz="2200" b="1" dirty="0">
                <a:latin typeface="Arial"/>
                <a:cs typeface="Arial"/>
              </a:rPr>
              <a:t>una lesi</a:t>
            </a:r>
            <a:r>
              <a:rPr sz="2200" b="1" dirty="0">
                <a:latin typeface="Gill Sans MT"/>
                <a:cs typeface="Gill Sans MT"/>
              </a:rPr>
              <a:t>ó</a:t>
            </a:r>
            <a:r>
              <a:rPr sz="2200" b="1" dirty="0">
                <a:latin typeface="Arial"/>
                <a:cs typeface="Arial"/>
              </a:rPr>
              <a:t>n </a:t>
            </a:r>
            <a:r>
              <a:rPr sz="2200" b="1" spc="-5" dirty="0">
                <a:latin typeface="Arial"/>
                <a:cs typeface="Arial"/>
              </a:rPr>
              <a:t>mientras se lleva</a:t>
            </a:r>
            <a:r>
              <a:rPr sz="2200" b="1" spc="16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</a:t>
            </a:r>
            <a:endParaRPr sz="2200">
              <a:latin typeface="Arial"/>
              <a:cs typeface="Arial"/>
            </a:endParaRPr>
          </a:p>
          <a:p>
            <a:pPr marL="330835">
              <a:lnSpc>
                <a:spcPct val="100000"/>
              </a:lnSpc>
              <a:spcBef>
                <a:spcPts val="1055"/>
              </a:spcBef>
            </a:pPr>
            <a:r>
              <a:rPr sz="2200" b="1" spc="-5" dirty="0">
                <a:latin typeface="Arial"/>
                <a:cs typeface="Arial"/>
              </a:rPr>
              <a:t>instancias</a:t>
            </a:r>
            <a:r>
              <a:rPr sz="2200" b="1" spc="2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superiores</a:t>
            </a:r>
            <a:endParaRPr sz="2200">
              <a:latin typeface="Arial"/>
              <a:cs typeface="Arial"/>
            </a:endParaRPr>
          </a:p>
          <a:p>
            <a:pPr marL="330835" indent="-318770">
              <a:lnSpc>
                <a:spcPct val="100000"/>
              </a:lnSpc>
              <a:spcBef>
                <a:spcPts val="1585"/>
              </a:spcBef>
              <a:buFont typeface="Symbol"/>
              <a:buChar char=""/>
              <a:tabLst>
                <a:tab pos="330835" algn="l"/>
                <a:tab pos="331470" algn="l"/>
                <a:tab pos="1603375" algn="l"/>
              </a:tabLst>
            </a:pPr>
            <a:r>
              <a:rPr sz="2200" b="1" spc="-5" dirty="0">
                <a:latin typeface="Arial"/>
                <a:cs typeface="Arial"/>
              </a:rPr>
              <a:t>Prevenir	o tratar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contracturas</a:t>
            </a:r>
            <a:endParaRPr sz="2200">
              <a:latin typeface="Arial"/>
              <a:cs typeface="Arial"/>
            </a:endParaRPr>
          </a:p>
          <a:p>
            <a:pPr marL="330835" marR="5080" indent="-318770">
              <a:lnSpc>
                <a:spcPct val="140000"/>
              </a:lnSpc>
              <a:spcBef>
                <a:spcPts val="530"/>
              </a:spcBef>
              <a:buFont typeface="Symbol"/>
              <a:buChar char=""/>
              <a:tabLst>
                <a:tab pos="330835" algn="l"/>
                <a:tab pos="331470" algn="l"/>
                <a:tab pos="1892935" algn="l"/>
                <a:tab pos="2399030" algn="l"/>
                <a:tab pos="4041140" algn="l"/>
                <a:tab pos="4641215" algn="l"/>
                <a:tab pos="7014209" algn="l"/>
                <a:tab pos="7615555" algn="l"/>
              </a:tabLst>
            </a:pPr>
            <a:r>
              <a:rPr sz="2200" b="1" spc="-5" dirty="0">
                <a:latin typeface="Arial"/>
                <a:cs typeface="Arial"/>
              </a:rPr>
              <a:t>Disminuir	la	inci</a:t>
            </a:r>
            <a:r>
              <a:rPr sz="2200" b="1" spc="5" dirty="0">
                <a:latin typeface="Arial"/>
                <a:cs typeface="Arial"/>
              </a:rPr>
              <a:t>d</a:t>
            </a:r>
            <a:r>
              <a:rPr sz="2200" b="1" spc="-5" dirty="0">
                <a:latin typeface="Arial"/>
                <a:cs typeface="Arial"/>
              </a:rPr>
              <a:t>en</a:t>
            </a:r>
            <a:r>
              <a:rPr sz="2200" b="1" dirty="0">
                <a:latin typeface="Arial"/>
                <a:cs typeface="Arial"/>
              </a:rPr>
              <a:t>c</a:t>
            </a:r>
            <a:r>
              <a:rPr sz="2200" b="1" spc="-5" dirty="0">
                <a:latin typeface="Arial"/>
                <a:cs typeface="Arial"/>
              </a:rPr>
              <a:t>ia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de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co</a:t>
            </a:r>
            <a:r>
              <a:rPr sz="2200" b="1" dirty="0">
                <a:latin typeface="Arial"/>
                <a:cs typeface="Arial"/>
              </a:rPr>
              <a:t>m</a:t>
            </a:r>
            <a:r>
              <a:rPr sz="2200" b="1" spc="-5" dirty="0">
                <a:latin typeface="Arial"/>
                <a:cs typeface="Arial"/>
              </a:rPr>
              <a:t>pli</a:t>
            </a:r>
            <a:r>
              <a:rPr sz="2200" b="1" dirty="0">
                <a:latin typeface="Arial"/>
                <a:cs typeface="Arial"/>
              </a:rPr>
              <a:t>c</a:t>
            </a:r>
            <a:r>
              <a:rPr sz="2200" b="1" spc="5" dirty="0">
                <a:latin typeface="Arial"/>
                <a:cs typeface="Arial"/>
              </a:rPr>
              <a:t>a</a:t>
            </a:r>
            <a:r>
              <a:rPr sz="2200" b="1" spc="-5" dirty="0">
                <a:latin typeface="Arial"/>
                <a:cs typeface="Arial"/>
              </a:rPr>
              <a:t>ciones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de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las  fracturas como embolismo</a:t>
            </a:r>
            <a:r>
              <a:rPr sz="2200" b="1" spc="6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graso</a:t>
            </a:r>
            <a:endParaRPr sz="2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5151" y="425577"/>
            <a:ext cx="8916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TIPOS </a:t>
            </a:r>
            <a:r>
              <a:rPr sz="4500" dirty="0"/>
              <a:t>DE</a:t>
            </a:r>
            <a:r>
              <a:rPr sz="4500" spc="-90" dirty="0"/>
              <a:t> </a:t>
            </a:r>
            <a:r>
              <a:rPr sz="4500" spc="-30" dirty="0"/>
              <a:t>INMOVILIZACIONES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98119" y="1392577"/>
            <a:ext cx="5179060" cy="49796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700"/>
              </a:spcBef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500" b="1" spc="-5" dirty="0">
                <a:solidFill>
                  <a:srgbClr val="CC0000"/>
                </a:solidFill>
                <a:latin typeface="Arial"/>
                <a:cs typeface="Arial"/>
              </a:rPr>
              <a:t>EXTERNA:</a:t>
            </a:r>
            <a:endParaRPr sz="2500">
              <a:latin typeface="Arial"/>
              <a:cs typeface="Arial"/>
            </a:endParaRPr>
          </a:p>
          <a:p>
            <a:pPr marL="775970" lvl="1" indent="-25463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sz="2500" b="1" spc="-5" dirty="0">
                <a:latin typeface="Arial"/>
                <a:cs typeface="Arial"/>
              </a:rPr>
              <a:t>En primeros</a:t>
            </a:r>
            <a:r>
              <a:rPr sz="2500" b="1" spc="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auxilios</a:t>
            </a:r>
            <a:endParaRPr sz="2500">
              <a:latin typeface="Arial"/>
              <a:cs typeface="Arial"/>
            </a:endParaRPr>
          </a:p>
          <a:p>
            <a:pPr marL="1286510" lvl="2" indent="-254635">
              <a:lnSpc>
                <a:spcPct val="100000"/>
              </a:lnSpc>
              <a:spcBef>
                <a:spcPts val="575"/>
              </a:spcBef>
              <a:buFont typeface="Arial"/>
              <a:buChar char="–"/>
              <a:tabLst>
                <a:tab pos="1287145" algn="l"/>
              </a:tabLst>
            </a:pPr>
            <a:r>
              <a:rPr sz="2500" b="1" spc="-5" dirty="0">
                <a:latin typeface="Arial"/>
                <a:cs typeface="Arial"/>
              </a:rPr>
              <a:t>F</a:t>
            </a:r>
            <a:r>
              <a:rPr sz="2500" b="1" spc="-5" dirty="0">
                <a:latin typeface="Gill Sans MT"/>
                <a:cs typeface="Gill Sans MT"/>
              </a:rPr>
              <a:t>é</a:t>
            </a:r>
            <a:r>
              <a:rPr sz="2500" b="1" spc="-5" dirty="0">
                <a:latin typeface="Arial"/>
                <a:cs typeface="Arial"/>
              </a:rPr>
              <a:t>rulas</a:t>
            </a:r>
            <a:endParaRPr sz="2500">
              <a:latin typeface="Arial"/>
              <a:cs typeface="Arial"/>
            </a:endParaRPr>
          </a:p>
          <a:p>
            <a:pPr marL="775970" lvl="1" indent="-254635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sz="2500" b="1" spc="-5" dirty="0">
                <a:latin typeface="Arial"/>
                <a:cs typeface="Arial"/>
              </a:rPr>
              <a:t>En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ortopedia</a:t>
            </a:r>
            <a:endParaRPr sz="2500">
              <a:latin typeface="Arial"/>
              <a:cs typeface="Arial"/>
            </a:endParaRPr>
          </a:p>
          <a:p>
            <a:pPr marL="1286510" marR="5080" lvl="2" indent="-254635">
              <a:lnSpc>
                <a:spcPct val="100899"/>
              </a:lnSpc>
              <a:spcBef>
                <a:spcPts val="550"/>
              </a:spcBef>
              <a:buFont typeface="Arial"/>
              <a:buChar char="–"/>
              <a:tabLst>
                <a:tab pos="1287145" algn="l"/>
              </a:tabLst>
            </a:pPr>
            <a:r>
              <a:rPr sz="2500" b="1" spc="-5" dirty="0">
                <a:latin typeface="Arial"/>
                <a:cs typeface="Arial"/>
              </a:rPr>
              <a:t>F</a:t>
            </a:r>
            <a:r>
              <a:rPr sz="2500" b="1" spc="-5" dirty="0">
                <a:latin typeface="Gill Sans MT"/>
                <a:cs typeface="Gill Sans MT"/>
              </a:rPr>
              <a:t>é</a:t>
            </a:r>
            <a:r>
              <a:rPr sz="2500" b="1" spc="-5" dirty="0">
                <a:latin typeface="Arial"/>
                <a:cs typeface="Arial"/>
              </a:rPr>
              <a:t>rulas, </a:t>
            </a:r>
            <a:r>
              <a:rPr sz="2500" b="1" spc="-10" dirty="0">
                <a:latin typeface="Arial"/>
                <a:cs typeface="Arial"/>
              </a:rPr>
              <a:t>yesos </a:t>
            </a:r>
            <a:r>
              <a:rPr sz="2500" b="1" spc="-5" dirty="0">
                <a:latin typeface="Arial"/>
                <a:cs typeface="Arial"/>
              </a:rPr>
              <a:t>fijadores y  tracciones</a:t>
            </a:r>
            <a:endParaRPr sz="2500">
              <a:latin typeface="Arial"/>
              <a:cs typeface="Arial"/>
            </a:endParaRPr>
          </a:p>
          <a:p>
            <a:pPr lvl="2">
              <a:lnSpc>
                <a:spcPct val="100000"/>
              </a:lnSpc>
              <a:buFont typeface="Arial"/>
              <a:buChar char="–"/>
            </a:pPr>
            <a:endParaRPr sz="365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500" b="1" spc="-5" dirty="0">
                <a:solidFill>
                  <a:srgbClr val="CC0000"/>
                </a:solidFill>
                <a:latin typeface="Arial"/>
                <a:cs typeface="Arial"/>
              </a:rPr>
              <a:t>INTERNA:</a:t>
            </a:r>
            <a:endParaRPr sz="2500">
              <a:latin typeface="Arial"/>
              <a:cs typeface="Arial"/>
            </a:endParaRPr>
          </a:p>
          <a:p>
            <a:pPr marL="775970" lvl="1" indent="-25463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775970" algn="l"/>
                <a:tab pos="776605" algn="l"/>
              </a:tabLst>
            </a:pPr>
            <a:r>
              <a:rPr sz="2500" b="1" spc="-5" dirty="0">
                <a:latin typeface="Arial"/>
                <a:cs typeface="Arial"/>
              </a:rPr>
              <a:t>En</a:t>
            </a:r>
            <a:r>
              <a:rPr sz="2500" b="1" spc="-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cirug</a:t>
            </a:r>
            <a:r>
              <a:rPr sz="2500" b="1" spc="-5" dirty="0">
                <a:latin typeface="Gill Sans MT"/>
                <a:cs typeface="Gill Sans MT"/>
              </a:rPr>
              <a:t>í</a:t>
            </a:r>
            <a:r>
              <a:rPr sz="2500" b="1" spc="-5" dirty="0">
                <a:latin typeface="Arial"/>
                <a:cs typeface="Arial"/>
              </a:rPr>
              <a:t>a</a:t>
            </a:r>
            <a:endParaRPr sz="2500">
              <a:latin typeface="Arial"/>
              <a:cs typeface="Arial"/>
            </a:endParaRPr>
          </a:p>
          <a:p>
            <a:pPr marL="1286510" lvl="2" indent="-254635">
              <a:lnSpc>
                <a:spcPct val="100000"/>
              </a:lnSpc>
              <a:spcBef>
                <a:spcPts val="625"/>
              </a:spcBef>
              <a:buFont typeface="Arial"/>
              <a:buChar char="–"/>
              <a:tabLst>
                <a:tab pos="1287145" algn="l"/>
              </a:tabLst>
            </a:pPr>
            <a:r>
              <a:rPr sz="2500" b="1" spc="-5" dirty="0">
                <a:latin typeface="Arial"/>
                <a:cs typeface="Arial"/>
              </a:rPr>
              <a:t>Fijaciones</a:t>
            </a:r>
            <a:endParaRPr sz="2500">
              <a:latin typeface="Arial"/>
              <a:cs typeface="Arial"/>
            </a:endParaRPr>
          </a:p>
          <a:p>
            <a:pPr marL="1286510" lvl="2" indent="-254635">
              <a:lnSpc>
                <a:spcPct val="100000"/>
              </a:lnSpc>
              <a:spcBef>
                <a:spcPts val="600"/>
              </a:spcBef>
              <a:buFont typeface="Arial"/>
              <a:buChar char="–"/>
              <a:tabLst>
                <a:tab pos="1287145" algn="l"/>
              </a:tabLst>
            </a:pPr>
            <a:r>
              <a:rPr sz="2500" b="1" spc="-5" dirty="0">
                <a:latin typeface="Arial"/>
                <a:cs typeface="Arial"/>
              </a:rPr>
              <a:t>Platinas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87261" y="4263008"/>
            <a:ext cx="2532380" cy="2156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30290" y="1766061"/>
            <a:ext cx="2694559" cy="22251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4817" y="578560"/>
            <a:ext cx="59607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INMOVILIZACIONES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286308" y="1832228"/>
            <a:ext cx="5652135" cy="2251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solidFill>
                  <a:srgbClr val="CC0000"/>
                </a:solidFill>
                <a:latin typeface="Arial"/>
                <a:cs typeface="Arial"/>
              </a:rPr>
              <a:t>Signos y</a:t>
            </a:r>
            <a:r>
              <a:rPr sz="2700" b="1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700" b="1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í</a:t>
            </a:r>
            <a:r>
              <a:rPr sz="2700" b="1" spc="-5" dirty="0">
                <a:solidFill>
                  <a:srgbClr val="CC0000"/>
                </a:solidFill>
                <a:latin typeface="Arial"/>
                <a:cs typeface="Arial"/>
              </a:rPr>
              <a:t>ntomas:</a:t>
            </a:r>
            <a:endParaRPr sz="2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CC0000"/>
              </a:buClr>
              <a:buFont typeface="Arial"/>
              <a:buChar char="•"/>
            </a:pPr>
            <a:endParaRPr sz="3350">
              <a:latin typeface="Times New Roman"/>
              <a:cs typeface="Times New Roman"/>
            </a:endParaRPr>
          </a:p>
          <a:p>
            <a:pPr marL="840105" lvl="1" indent="-319405">
              <a:lnSpc>
                <a:spcPct val="100000"/>
              </a:lnSpc>
              <a:buFont typeface="Arial"/>
              <a:buChar char="–"/>
              <a:tabLst>
                <a:tab pos="840740" algn="l"/>
              </a:tabLst>
            </a:pPr>
            <a:r>
              <a:rPr sz="2700" b="1" spc="-5" dirty="0">
                <a:latin typeface="Arial"/>
                <a:cs typeface="Arial"/>
              </a:rPr>
              <a:t>Deformidad en la</a:t>
            </a:r>
            <a:r>
              <a:rPr sz="2700" b="1" spc="-15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articulaci</a:t>
            </a:r>
            <a:r>
              <a:rPr sz="2700" b="1" dirty="0">
                <a:latin typeface="Gill Sans MT"/>
                <a:cs typeface="Gill Sans MT"/>
              </a:rPr>
              <a:t>ó</a:t>
            </a:r>
            <a:r>
              <a:rPr sz="2700" b="1" dirty="0">
                <a:latin typeface="Arial"/>
                <a:cs typeface="Arial"/>
              </a:rPr>
              <a:t>n</a:t>
            </a:r>
            <a:endParaRPr sz="2700">
              <a:latin typeface="Arial"/>
              <a:cs typeface="Arial"/>
            </a:endParaRPr>
          </a:p>
          <a:p>
            <a:pPr marL="840105" lvl="1" indent="-319405">
              <a:lnSpc>
                <a:spcPct val="100000"/>
              </a:lnSpc>
              <a:spcBef>
                <a:spcPts val="350"/>
              </a:spcBef>
              <a:buFont typeface="Arial"/>
              <a:buChar char="–"/>
              <a:tabLst>
                <a:tab pos="840740" algn="l"/>
              </a:tabLst>
            </a:pPr>
            <a:r>
              <a:rPr sz="2700" b="1" spc="-30" dirty="0">
                <a:latin typeface="Arial"/>
                <a:cs typeface="Arial"/>
              </a:rPr>
              <a:t>Dolor.</a:t>
            </a:r>
            <a:endParaRPr sz="2700">
              <a:latin typeface="Arial"/>
              <a:cs typeface="Arial"/>
            </a:endParaRPr>
          </a:p>
          <a:p>
            <a:pPr marL="840105" lvl="1" indent="-319405">
              <a:lnSpc>
                <a:spcPct val="100000"/>
              </a:lnSpc>
              <a:spcBef>
                <a:spcPts val="325"/>
              </a:spcBef>
              <a:buFont typeface="Arial"/>
              <a:buChar char="–"/>
              <a:tabLst>
                <a:tab pos="840740" algn="l"/>
              </a:tabLst>
            </a:pPr>
            <a:r>
              <a:rPr sz="2700" b="1" spc="-5" dirty="0">
                <a:latin typeface="Arial"/>
                <a:cs typeface="Arial"/>
              </a:rPr>
              <a:t>Incapacidad de movimiento.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34430" y="3235197"/>
            <a:ext cx="3922395" cy="16777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4817" y="414908"/>
            <a:ext cx="5960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INMOVILIZACIONES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904443" y="1301241"/>
            <a:ext cx="4741545" cy="4454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4795" marR="2640965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PRIME</a:t>
            </a:r>
            <a:r>
              <a:rPr sz="2700" b="1" spc="-40" dirty="0">
                <a:solidFill>
                  <a:srgbClr val="CC0000"/>
                </a:solidFill>
                <a:latin typeface="Gill Sans MT"/>
                <a:cs typeface="Gill Sans MT"/>
              </a:rPr>
              <a:t>R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OS  </a:t>
            </a:r>
            <a:r>
              <a:rPr sz="2700" b="1" spc="-15" dirty="0">
                <a:solidFill>
                  <a:srgbClr val="CC0000"/>
                </a:solidFill>
                <a:latin typeface="Gill Sans MT"/>
                <a:cs typeface="Gill Sans MT"/>
              </a:rPr>
              <a:t>AUXILIOS</a:t>
            </a:r>
            <a:endParaRPr sz="2700">
              <a:latin typeface="Gill Sans MT"/>
              <a:cs typeface="Gill Sans MT"/>
            </a:endParaRPr>
          </a:p>
          <a:p>
            <a:pPr marL="12700" algn="just">
              <a:lnSpc>
                <a:spcPts val="1975"/>
              </a:lnSpc>
            </a:pPr>
            <a:r>
              <a:rPr sz="2200" b="1" spc="-15" dirty="0">
                <a:solidFill>
                  <a:srgbClr val="CC0000"/>
                </a:solidFill>
                <a:latin typeface="Arial"/>
                <a:cs typeface="Arial"/>
              </a:rPr>
              <a:t>Valoraci</a:t>
            </a:r>
            <a:r>
              <a:rPr sz="2200" b="1" spc="-15" dirty="0">
                <a:solidFill>
                  <a:srgbClr val="CC0000"/>
                </a:solidFill>
                <a:latin typeface="Gill Sans MT"/>
                <a:cs typeface="Gill Sans MT"/>
              </a:rPr>
              <a:t>ó</a:t>
            </a:r>
            <a:r>
              <a:rPr sz="2200" b="1" spc="-15" dirty="0">
                <a:solidFill>
                  <a:srgbClr val="CC0000"/>
                </a:solidFill>
                <a:latin typeface="Arial"/>
                <a:cs typeface="Arial"/>
              </a:rPr>
              <a:t>n </a:t>
            </a:r>
            <a:r>
              <a:rPr sz="2200" b="1" spc="-5" dirty="0">
                <a:solidFill>
                  <a:srgbClr val="CC0000"/>
                </a:solidFill>
                <a:latin typeface="Arial"/>
                <a:cs typeface="Arial"/>
              </a:rPr>
              <a:t>primaria</a:t>
            </a:r>
            <a:r>
              <a:rPr sz="2200" b="1" spc="-4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CC0000"/>
                </a:solidFill>
                <a:latin typeface="Arial"/>
                <a:cs typeface="Arial"/>
              </a:rPr>
              <a:t>ABC</a:t>
            </a:r>
            <a:endParaRPr sz="2200">
              <a:latin typeface="Arial"/>
              <a:cs typeface="Arial"/>
            </a:endParaRPr>
          </a:p>
          <a:p>
            <a:pPr marL="459105" marR="5080" indent="-319405" algn="just">
              <a:lnSpc>
                <a:spcPct val="100000"/>
              </a:lnSpc>
              <a:spcBef>
                <a:spcPts val="540"/>
              </a:spcBef>
              <a:buFont typeface="Arial"/>
              <a:buChar char="–"/>
              <a:tabLst>
                <a:tab pos="459740" algn="l"/>
              </a:tabLst>
            </a:pPr>
            <a:r>
              <a:rPr sz="2200" b="1" spc="-5" dirty="0">
                <a:latin typeface="Arial"/>
                <a:cs typeface="Arial"/>
              </a:rPr>
              <a:t>Llamar inmediatamente a </a:t>
            </a:r>
            <a:r>
              <a:rPr sz="2200" b="1" spc="10" dirty="0">
                <a:latin typeface="Arial"/>
                <a:cs typeface="Arial"/>
              </a:rPr>
              <a:t>su  </a:t>
            </a:r>
            <a:r>
              <a:rPr sz="2200" b="1" spc="-5" dirty="0">
                <a:latin typeface="Arial"/>
                <a:cs typeface="Arial"/>
              </a:rPr>
              <a:t>servicio de Emergencias  M</a:t>
            </a:r>
            <a:r>
              <a:rPr sz="2200" b="1" spc="-5" dirty="0">
                <a:latin typeface="Gill Sans MT"/>
                <a:cs typeface="Gill Sans MT"/>
              </a:rPr>
              <a:t>é</a:t>
            </a:r>
            <a:r>
              <a:rPr sz="2200" b="1" spc="-5" dirty="0">
                <a:latin typeface="Arial"/>
                <a:cs typeface="Arial"/>
              </a:rPr>
              <a:t>dicas, pedir</a:t>
            </a:r>
            <a:r>
              <a:rPr sz="2200" b="1" spc="3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ayuda.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–"/>
            </a:pPr>
            <a:endParaRPr sz="3200">
              <a:latin typeface="Times New Roman"/>
              <a:cs typeface="Times New Roman"/>
            </a:endParaRPr>
          </a:p>
          <a:p>
            <a:pPr marL="140335">
              <a:lnSpc>
                <a:spcPct val="100000"/>
              </a:lnSpc>
            </a:pPr>
            <a:r>
              <a:rPr sz="2200" b="1" spc="-15" dirty="0">
                <a:solidFill>
                  <a:srgbClr val="CC0000"/>
                </a:solidFill>
                <a:latin typeface="Arial"/>
                <a:cs typeface="Arial"/>
              </a:rPr>
              <a:t>Valoraci</a:t>
            </a:r>
            <a:r>
              <a:rPr sz="2200" b="1" spc="-15" dirty="0">
                <a:solidFill>
                  <a:srgbClr val="CC0000"/>
                </a:solidFill>
                <a:latin typeface="Gill Sans MT"/>
                <a:cs typeface="Gill Sans MT"/>
              </a:rPr>
              <a:t>ó</a:t>
            </a:r>
            <a:r>
              <a:rPr sz="2200" b="1" spc="-15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2200" b="1" spc="1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CC0000"/>
                </a:solidFill>
                <a:latin typeface="Arial"/>
                <a:cs typeface="Arial"/>
              </a:rPr>
              <a:t>secundaria</a:t>
            </a:r>
            <a:endParaRPr sz="2200">
              <a:latin typeface="Arial"/>
              <a:cs typeface="Arial"/>
            </a:endParaRPr>
          </a:p>
          <a:p>
            <a:pPr marL="459105" indent="-319405">
              <a:lnSpc>
                <a:spcPct val="100000"/>
              </a:lnSpc>
              <a:spcBef>
                <a:spcPts val="530"/>
              </a:spcBef>
              <a:buFont typeface="Arial"/>
              <a:buChar char="–"/>
              <a:tabLst>
                <a:tab pos="459105" algn="l"/>
                <a:tab pos="459740" algn="l"/>
                <a:tab pos="2112645" algn="l"/>
                <a:tab pos="2632710" algn="l"/>
                <a:tab pos="3059430" algn="l"/>
                <a:tab pos="4398645" algn="l"/>
              </a:tabLst>
            </a:pPr>
            <a:r>
              <a:rPr sz="2200" b="1" spc="-5" dirty="0">
                <a:latin typeface="Arial"/>
                <a:cs typeface="Arial"/>
              </a:rPr>
              <a:t>Inmovili</a:t>
            </a:r>
            <a:r>
              <a:rPr sz="2200" b="1" dirty="0">
                <a:latin typeface="Arial"/>
                <a:cs typeface="Arial"/>
              </a:rPr>
              <a:t>z</a:t>
            </a:r>
            <a:r>
              <a:rPr sz="2200" b="1" spc="-5" dirty="0">
                <a:latin typeface="Arial"/>
                <a:cs typeface="Arial"/>
              </a:rPr>
              <a:t>ar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en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la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p</a:t>
            </a:r>
            <a:r>
              <a:rPr sz="2200" b="1" spc="10" dirty="0">
                <a:latin typeface="Arial"/>
                <a:cs typeface="Arial"/>
              </a:rPr>
              <a:t>o</a:t>
            </a:r>
            <a:r>
              <a:rPr sz="2200" b="1" spc="-5" dirty="0">
                <a:latin typeface="Arial"/>
                <a:cs typeface="Arial"/>
              </a:rPr>
              <a:t>sic</a:t>
            </a:r>
            <a:r>
              <a:rPr sz="2200" b="1" dirty="0">
                <a:latin typeface="Arial"/>
                <a:cs typeface="Arial"/>
              </a:rPr>
              <a:t>i</a:t>
            </a:r>
            <a:r>
              <a:rPr sz="2200" b="1" spc="-5" dirty="0">
                <a:latin typeface="Gill Sans MT"/>
                <a:cs typeface="Gill Sans MT"/>
              </a:rPr>
              <a:t>ó</a:t>
            </a:r>
            <a:r>
              <a:rPr sz="2200" b="1" spc="-5" dirty="0">
                <a:latin typeface="Arial"/>
                <a:cs typeface="Arial"/>
              </a:rPr>
              <a:t>n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10" dirty="0">
                <a:latin typeface="Arial"/>
                <a:cs typeface="Arial"/>
              </a:rPr>
              <a:t>en</a:t>
            </a:r>
            <a:endParaRPr sz="2200">
              <a:latin typeface="Arial"/>
              <a:cs typeface="Arial"/>
            </a:endParaRPr>
          </a:p>
          <a:p>
            <a:pPr marL="459105">
              <a:lnSpc>
                <a:spcPct val="100000"/>
              </a:lnSpc>
            </a:pPr>
            <a:r>
              <a:rPr sz="2200" b="1" spc="-5" dirty="0">
                <a:latin typeface="Arial"/>
                <a:cs typeface="Arial"/>
              </a:rPr>
              <a:t>que se encuentra la</a:t>
            </a:r>
            <a:r>
              <a:rPr sz="2200" b="1" spc="6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lesi</a:t>
            </a:r>
            <a:r>
              <a:rPr sz="2200" b="1" spc="-5" dirty="0">
                <a:latin typeface="Gill Sans MT"/>
                <a:cs typeface="Gill Sans MT"/>
              </a:rPr>
              <a:t>ó</a:t>
            </a:r>
            <a:r>
              <a:rPr sz="2200" b="1" spc="-5" dirty="0">
                <a:latin typeface="Arial"/>
                <a:cs typeface="Arial"/>
              </a:rPr>
              <a:t>n.</a:t>
            </a:r>
            <a:endParaRPr sz="2200">
              <a:latin typeface="Arial"/>
              <a:cs typeface="Arial"/>
            </a:endParaRPr>
          </a:p>
          <a:p>
            <a:pPr marL="459105" marR="6985" indent="-319405">
              <a:lnSpc>
                <a:spcPct val="100000"/>
              </a:lnSpc>
              <a:spcBef>
                <a:spcPts val="540"/>
              </a:spcBef>
              <a:buFont typeface="Arial"/>
              <a:buChar char="–"/>
              <a:tabLst>
                <a:tab pos="459105" algn="l"/>
                <a:tab pos="459740" algn="l"/>
                <a:tab pos="2258695" algn="l"/>
                <a:tab pos="2971165" algn="l"/>
                <a:tab pos="3870325" algn="l"/>
              </a:tabLst>
            </a:pPr>
            <a:r>
              <a:rPr sz="2200" b="1" spc="-125" dirty="0">
                <a:latin typeface="Arial"/>
                <a:cs typeface="Arial"/>
              </a:rPr>
              <a:t>T</a:t>
            </a:r>
            <a:r>
              <a:rPr sz="2200" b="1" spc="-5" dirty="0">
                <a:latin typeface="Arial"/>
                <a:cs typeface="Arial"/>
              </a:rPr>
              <a:t>rasl</a:t>
            </a:r>
            <a:r>
              <a:rPr sz="2200" b="1" dirty="0">
                <a:latin typeface="Arial"/>
                <a:cs typeface="Arial"/>
              </a:rPr>
              <a:t>a</a:t>
            </a:r>
            <a:r>
              <a:rPr sz="2200" b="1" spc="-5" dirty="0">
                <a:latin typeface="Arial"/>
                <a:cs typeface="Arial"/>
              </a:rPr>
              <a:t>dar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a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5" dirty="0">
                <a:latin typeface="Arial"/>
                <a:cs typeface="Arial"/>
              </a:rPr>
              <a:t>u</a:t>
            </a:r>
            <a:r>
              <a:rPr sz="2200" b="1" spc="-5" dirty="0">
                <a:latin typeface="Arial"/>
                <a:cs typeface="Arial"/>
              </a:rPr>
              <a:t>n</a:t>
            </a:r>
            <a:r>
              <a:rPr sz="2200" b="1" dirty="0">
                <a:latin typeface="Arial"/>
                <a:cs typeface="Arial"/>
              </a:rPr>
              <a:t>	</a:t>
            </a:r>
            <a:r>
              <a:rPr sz="2200" b="1" spc="-5" dirty="0">
                <a:latin typeface="Arial"/>
                <a:cs typeface="Arial"/>
              </a:rPr>
              <a:t>c</a:t>
            </a:r>
            <a:r>
              <a:rPr sz="2200" b="1" spc="10" dirty="0">
                <a:latin typeface="Arial"/>
                <a:cs typeface="Arial"/>
              </a:rPr>
              <a:t>e</a:t>
            </a:r>
            <a:r>
              <a:rPr sz="2200" b="1" spc="-5" dirty="0">
                <a:latin typeface="Arial"/>
                <a:cs typeface="Arial"/>
              </a:rPr>
              <a:t>nt</a:t>
            </a:r>
            <a:r>
              <a:rPr sz="2200" b="1" spc="5" dirty="0">
                <a:latin typeface="Arial"/>
                <a:cs typeface="Arial"/>
              </a:rPr>
              <a:t>r</a:t>
            </a:r>
            <a:r>
              <a:rPr sz="2200" b="1" spc="-5" dirty="0">
                <a:latin typeface="Arial"/>
                <a:cs typeface="Arial"/>
              </a:rPr>
              <a:t>o  asistencial.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22134" y="1438401"/>
            <a:ext cx="1953386" cy="1929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67526" y="3562730"/>
            <a:ext cx="3139312" cy="23223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4817" y="497535"/>
            <a:ext cx="59607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INMOVILIZACIONES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77367" y="1412900"/>
            <a:ext cx="5111750" cy="4580255"/>
          </a:xfrm>
          <a:prstGeom prst="rect">
            <a:avLst/>
          </a:prstGeom>
        </p:spPr>
        <p:txBody>
          <a:bodyPr vert="horz" wrap="square" lIns="0" tIns="1555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25"/>
              </a:spcBef>
            </a:pPr>
            <a:r>
              <a:rPr sz="2500" b="1" spc="-5" dirty="0">
                <a:solidFill>
                  <a:srgbClr val="CC0000"/>
                </a:solidFill>
                <a:latin typeface="Arial"/>
                <a:cs typeface="Arial"/>
              </a:rPr>
              <a:t>Precauciones:</a:t>
            </a:r>
            <a:endParaRPr sz="2500">
              <a:latin typeface="Arial"/>
              <a:cs typeface="Arial"/>
            </a:endParaRPr>
          </a:p>
          <a:p>
            <a:pPr marL="370840" marR="5080" indent="-318770">
              <a:lnSpc>
                <a:spcPct val="120100"/>
              </a:lnSpc>
              <a:spcBef>
                <a:spcPts val="52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2500" b="1" spc="-5" dirty="0">
                <a:latin typeface="Arial"/>
                <a:cs typeface="Arial"/>
              </a:rPr>
              <a:t>No intentar colocar </a:t>
            </a:r>
            <a:r>
              <a:rPr sz="2500" b="1" dirty="0">
                <a:latin typeface="Arial"/>
                <a:cs typeface="Arial"/>
              </a:rPr>
              <a:t>el </a:t>
            </a:r>
            <a:r>
              <a:rPr sz="2500" b="1" spc="-5" dirty="0">
                <a:latin typeface="Arial"/>
                <a:cs typeface="Arial"/>
              </a:rPr>
              <a:t>hueso en  su articulaci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n.</a:t>
            </a:r>
            <a:endParaRPr sz="2500">
              <a:latin typeface="Arial"/>
              <a:cs typeface="Arial"/>
            </a:endParaRPr>
          </a:p>
          <a:p>
            <a:pPr marL="370840" marR="675005" indent="-318770">
              <a:lnSpc>
                <a:spcPct val="120000"/>
              </a:lnSpc>
              <a:spcBef>
                <a:spcPts val="600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2500" b="1" spc="-5" dirty="0">
                <a:latin typeface="Arial"/>
                <a:cs typeface="Arial"/>
              </a:rPr>
              <a:t>No mover la parte afectada  innecesariamente.</a:t>
            </a:r>
            <a:endParaRPr sz="2500">
              <a:latin typeface="Arial"/>
              <a:cs typeface="Arial"/>
            </a:endParaRPr>
          </a:p>
          <a:p>
            <a:pPr marL="370840" indent="-318770">
              <a:lnSpc>
                <a:spcPct val="100000"/>
              </a:lnSpc>
              <a:spcBef>
                <a:spcPts val="120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2500" b="1" spc="-5" dirty="0">
                <a:latin typeface="Arial"/>
                <a:cs typeface="Arial"/>
              </a:rPr>
              <a:t>No hacer</a:t>
            </a:r>
            <a:r>
              <a:rPr sz="2500" b="1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masajes.</a:t>
            </a:r>
            <a:endParaRPr sz="2500">
              <a:latin typeface="Arial"/>
              <a:cs typeface="Arial"/>
            </a:endParaRPr>
          </a:p>
          <a:p>
            <a:pPr marL="370840" indent="-31877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2500" b="1" spc="-5" dirty="0">
                <a:latin typeface="Arial"/>
                <a:cs typeface="Arial"/>
              </a:rPr>
              <a:t>No untar</a:t>
            </a:r>
            <a:r>
              <a:rPr sz="2500" b="1" spc="1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pomadas.</a:t>
            </a:r>
            <a:endParaRPr sz="2500">
              <a:latin typeface="Arial"/>
              <a:cs typeface="Arial"/>
            </a:endParaRPr>
          </a:p>
          <a:p>
            <a:pPr marL="370840" marR="45085" indent="-318770">
              <a:lnSpc>
                <a:spcPct val="120100"/>
              </a:lnSpc>
              <a:spcBef>
                <a:spcPts val="595"/>
              </a:spcBef>
              <a:buFont typeface="Arial"/>
              <a:buChar char="•"/>
              <a:tabLst>
                <a:tab pos="370205" algn="l"/>
                <a:tab pos="370840" algn="l"/>
              </a:tabLst>
            </a:pPr>
            <a:r>
              <a:rPr sz="2500" b="1" spc="-5" dirty="0">
                <a:latin typeface="Arial"/>
                <a:cs typeface="Arial"/>
              </a:rPr>
              <a:t>No administrar bebidas  embriagantes ni</a:t>
            </a:r>
            <a:r>
              <a:rPr sz="2500" b="1" spc="3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psicotr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picos.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367526" y="1838070"/>
            <a:ext cx="2783458" cy="4061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64611" y="434720"/>
            <a:ext cx="37147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LAS</a:t>
            </a:r>
            <a:r>
              <a:rPr sz="4500" spc="-760" dirty="0"/>
              <a:t> </a:t>
            </a:r>
            <a:r>
              <a:rPr sz="4500" spc="-45" dirty="0"/>
              <a:t>VENDAS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445109" y="1423238"/>
            <a:ext cx="892302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791210" algn="l"/>
                <a:tab pos="2408555" algn="l"/>
                <a:tab pos="3208655" algn="l"/>
                <a:tab pos="3874135" algn="l"/>
                <a:tab pos="4785995" algn="l"/>
                <a:tab pos="5374640" algn="l"/>
                <a:tab pos="6249670" algn="l"/>
                <a:tab pos="7314565" algn="l"/>
                <a:tab pos="8509635" algn="l"/>
              </a:tabLst>
            </a:pPr>
            <a:r>
              <a:rPr sz="2700" b="1" dirty="0">
                <a:latin typeface="Arial"/>
                <a:cs typeface="Arial"/>
              </a:rPr>
              <a:t>L</a:t>
            </a:r>
            <a:r>
              <a:rPr sz="2700" b="1" spc="-1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s	</a:t>
            </a:r>
            <a:r>
              <a:rPr sz="2700" b="1" dirty="0">
                <a:solidFill>
                  <a:srgbClr val="CC0000"/>
                </a:solidFill>
                <a:latin typeface="Arial"/>
                <a:cs typeface="Arial"/>
              </a:rPr>
              <a:t>VEND</a:t>
            </a:r>
            <a:r>
              <a:rPr sz="2700" b="1" spc="-15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2700" b="1" dirty="0">
                <a:solidFill>
                  <a:srgbClr val="CC0000"/>
                </a:solidFill>
                <a:latin typeface="Arial"/>
                <a:cs typeface="Arial"/>
              </a:rPr>
              <a:t>S	</a:t>
            </a:r>
            <a:r>
              <a:rPr sz="2700" b="1" dirty="0">
                <a:latin typeface="Arial"/>
                <a:cs typeface="Arial"/>
              </a:rPr>
              <a:t>son	las	</a:t>
            </a:r>
            <a:r>
              <a:rPr sz="2700" b="1" spc="-15" dirty="0">
                <a:latin typeface="Arial"/>
                <a:cs typeface="Arial"/>
              </a:rPr>
              <a:t>t</a:t>
            </a:r>
            <a:r>
              <a:rPr sz="2700" b="1" dirty="0">
                <a:latin typeface="Arial"/>
                <a:cs typeface="Arial"/>
              </a:rPr>
              <a:t>i</a:t>
            </a:r>
            <a:r>
              <a:rPr sz="2700" b="1" spc="5" dirty="0">
                <a:latin typeface="Arial"/>
                <a:cs typeface="Arial"/>
              </a:rPr>
              <a:t>r</a:t>
            </a:r>
            <a:r>
              <a:rPr sz="2700" b="1" spc="-1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s	</a:t>
            </a:r>
            <a:r>
              <a:rPr sz="2700" b="1" spc="-10" dirty="0">
                <a:latin typeface="Arial"/>
                <a:cs typeface="Arial"/>
              </a:rPr>
              <a:t>d</a:t>
            </a:r>
            <a:r>
              <a:rPr sz="2700" b="1" dirty="0">
                <a:latin typeface="Arial"/>
                <a:cs typeface="Arial"/>
              </a:rPr>
              <a:t>e	tel</a:t>
            </a:r>
            <a:r>
              <a:rPr sz="2700" b="1" spc="-1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,	estas	</a:t>
            </a:r>
            <a:r>
              <a:rPr sz="2700" b="1" spc="-15" dirty="0">
                <a:latin typeface="Arial"/>
                <a:cs typeface="Arial"/>
              </a:rPr>
              <a:t>v</a:t>
            </a:r>
            <a:r>
              <a:rPr sz="2700" b="1" dirty="0">
                <a:latin typeface="Arial"/>
                <a:cs typeface="Arial"/>
              </a:rPr>
              <a:t>ar</a:t>
            </a:r>
            <a:r>
              <a:rPr sz="2700" b="1" spc="-5" dirty="0">
                <a:latin typeface="Gill Sans MT"/>
                <a:cs typeface="Gill Sans MT"/>
              </a:rPr>
              <a:t>í</a:t>
            </a:r>
            <a:r>
              <a:rPr sz="2700" b="1" spc="-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n	</a:t>
            </a:r>
            <a:r>
              <a:rPr sz="2700" b="1" spc="-5" dirty="0">
                <a:latin typeface="Arial"/>
                <a:cs typeface="Arial"/>
              </a:rPr>
              <a:t>en  tama</a:t>
            </a:r>
            <a:r>
              <a:rPr sz="2700" b="1" spc="-5" dirty="0">
                <a:latin typeface="Gill Sans MT"/>
                <a:cs typeface="Gill Sans MT"/>
              </a:rPr>
              <a:t>ñ</a:t>
            </a:r>
            <a:r>
              <a:rPr sz="2700" b="1" spc="-5" dirty="0">
                <a:latin typeface="Arial"/>
                <a:cs typeface="Arial"/>
              </a:rPr>
              <a:t>o, forma y en </a:t>
            </a:r>
            <a:r>
              <a:rPr sz="2700" b="1" dirty="0">
                <a:latin typeface="Arial"/>
                <a:cs typeface="Arial"/>
              </a:rPr>
              <a:t>calidad </a:t>
            </a:r>
            <a:r>
              <a:rPr sz="2700" b="1" spc="-5" dirty="0">
                <a:latin typeface="Arial"/>
                <a:cs typeface="Arial"/>
              </a:rPr>
              <a:t>del</a:t>
            </a:r>
            <a:r>
              <a:rPr sz="2700" b="1" spc="5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material.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71259" y="2766059"/>
            <a:ext cx="2324099" cy="3197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208776" y="2703956"/>
            <a:ext cx="2321305" cy="31936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24711" y="3005327"/>
            <a:ext cx="3808476" cy="22189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7358" y="2948812"/>
            <a:ext cx="3797300" cy="2205355"/>
          </a:xfrm>
          <a:custGeom>
            <a:avLst/>
            <a:gdLst/>
            <a:ahLst/>
            <a:cxnLst/>
            <a:rect l="l" t="t" r="r" b="b"/>
            <a:pathLst>
              <a:path w="3797300" h="2205354">
                <a:moveTo>
                  <a:pt x="0" y="2205355"/>
                </a:moveTo>
                <a:lnTo>
                  <a:pt x="3796791" y="2205355"/>
                </a:lnTo>
                <a:lnTo>
                  <a:pt x="3796791" y="0"/>
                </a:lnTo>
                <a:lnTo>
                  <a:pt x="0" y="0"/>
                </a:lnTo>
                <a:lnTo>
                  <a:pt x="0" y="220535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78127" y="3031362"/>
            <a:ext cx="3485261" cy="1725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35911" y="5672454"/>
            <a:ext cx="265366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35" dirty="0">
                <a:latin typeface="Gill Sans MT"/>
                <a:cs typeface="Gill Sans MT"/>
              </a:rPr>
              <a:t>VENDA </a:t>
            </a:r>
            <a:r>
              <a:rPr sz="2200" b="1" spc="-5" dirty="0">
                <a:latin typeface="Gill Sans MT"/>
                <a:cs typeface="Gill Sans MT"/>
              </a:rPr>
              <a:t>EN</a:t>
            </a:r>
            <a:r>
              <a:rPr sz="2200" b="1" spc="5" dirty="0">
                <a:latin typeface="Gill Sans MT"/>
                <a:cs typeface="Gill Sans MT"/>
              </a:rPr>
              <a:t> </a:t>
            </a:r>
            <a:r>
              <a:rPr sz="2200" b="1" spc="-10" dirty="0">
                <a:latin typeface="Gill Sans MT"/>
                <a:cs typeface="Gill Sans MT"/>
              </a:rPr>
              <a:t>ROLLO</a:t>
            </a:r>
            <a:endParaRPr sz="22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64817" y="414908"/>
            <a:ext cx="59607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INMOVILIZACIONES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841044" y="1793824"/>
            <a:ext cx="3391535" cy="3039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30" dirty="0">
                <a:solidFill>
                  <a:srgbClr val="CC0000"/>
                </a:solidFill>
                <a:latin typeface="Arial"/>
                <a:cs typeface="Arial"/>
              </a:rPr>
              <a:t>MATERIALES</a:t>
            </a:r>
            <a:endParaRPr sz="3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450">
              <a:latin typeface="Times New Roman"/>
              <a:cs typeface="Times New Roman"/>
            </a:endParaRPr>
          </a:p>
          <a:p>
            <a:pPr marL="393700" indent="-38100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Madera.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65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Metal.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Alambre.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Papel, Cart</a:t>
            </a:r>
            <a:r>
              <a:rPr sz="2700" b="1" spc="-5" dirty="0">
                <a:latin typeface="Gill Sans MT"/>
                <a:cs typeface="Gill Sans MT"/>
              </a:rPr>
              <a:t>ó</a:t>
            </a:r>
            <a:r>
              <a:rPr sz="2700" b="1" spc="-5" dirty="0">
                <a:latin typeface="Arial"/>
                <a:cs typeface="Arial"/>
              </a:rPr>
              <a:t>n,</a:t>
            </a:r>
            <a:r>
              <a:rPr sz="2700" b="1" spc="-35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etc.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256529" y="1663445"/>
            <a:ext cx="2713735" cy="18092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67540" y="2391917"/>
            <a:ext cx="4378667" cy="30419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163814" y="4194682"/>
            <a:ext cx="1485900" cy="1654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419346" y="4275581"/>
            <a:ext cx="2106929" cy="1411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311269" y="5215673"/>
            <a:ext cx="1134745" cy="530860"/>
          </a:xfrm>
          <a:custGeom>
            <a:avLst/>
            <a:gdLst/>
            <a:ahLst/>
            <a:cxnLst/>
            <a:rect l="l" t="t" r="r" b="b"/>
            <a:pathLst>
              <a:path w="1134745" h="530860">
                <a:moveTo>
                  <a:pt x="0" y="530821"/>
                </a:moveTo>
                <a:lnTo>
                  <a:pt x="1134478" y="530821"/>
                </a:lnTo>
                <a:lnTo>
                  <a:pt x="1134478" y="0"/>
                </a:lnTo>
                <a:lnTo>
                  <a:pt x="0" y="0"/>
                </a:lnTo>
                <a:lnTo>
                  <a:pt x="0" y="530821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0641" y="414908"/>
            <a:ext cx="88690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 </a:t>
            </a:r>
            <a:r>
              <a:rPr sz="4500" spc="-5" dirty="0"/>
              <a:t>CUELLO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135380" y="1357375"/>
            <a:ext cx="2778251" cy="45241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85160" y="2161704"/>
            <a:ext cx="1007744" cy="603250"/>
          </a:xfrm>
          <a:custGeom>
            <a:avLst/>
            <a:gdLst/>
            <a:ahLst/>
            <a:cxnLst/>
            <a:rect l="l" t="t" r="r" b="b"/>
            <a:pathLst>
              <a:path w="1007745" h="603250">
                <a:moveTo>
                  <a:pt x="0" y="603211"/>
                </a:moveTo>
                <a:lnTo>
                  <a:pt x="1007338" y="603211"/>
                </a:lnTo>
                <a:lnTo>
                  <a:pt x="1007338" y="0"/>
                </a:lnTo>
                <a:lnTo>
                  <a:pt x="0" y="0"/>
                </a:lnTo>
                <a:lnTo>
                  <a:pt x="0" y="603211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89144" y="1542795"/>
            <a:ext cx="2115566" cy="2297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858632" y="1636521"/>
            <a:ext cx="1909699" cy="4244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82" y="497535"/>
            <a:ext cx="852297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</a:t>
            </a:r>
            <a:r>
              <a:rPr sz="4500" spc="-10" dirty="0"/>
              <a:t> </a:t>
            </a:r>
            <a:r>
              <a:rPr sz="4500" spc="-5" dirty="0"/>
              <a:t>BRAZO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751687" y="1874011"/>
            <a:ext cx="2027936" cy="27181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03627" y="4334319"/>
            <a:ext cx="782955" cy="396875"/>
          </a:xfrm>
          <a:custGeom>
            <a:avLst/>
            <a:gdLst/>
            <a:ahLst/>
            <a:cxnLst/>
            <a:rect l="l" t="t" r="r" b="b"/>
            <a:pathLst>
              <a:path w="782955" h="396875">
                <a:moveTo>
                  <a:pt x="0" y="396811"/>
                </a:moveTo>
                <a:lnTo>
                  <a:pt x="782726" y="396811"/>
                </a:lnTo>
                <a:lnTo>
                  <a:pt x="782726" y="0"/>
                </a:lnTo>
                <a:lnTo>
                  <a:pt x="0" y="0"/>
                </a:lnTo>
                <a:lnTo>
                  <a:pt x="0" y="396811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07970" y="1766061"/>
            <a:ext cx="2282952" cy="2993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5945" y="1766061"/>
            <a:ext cx="1831212" cy="3247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465566" y="1683257"/>
            <a:ext cx="1580133" cy="30154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4682" y="497535"/>
            <a:ext cx="852297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</a:t>
            </a:r>
            <a:r>
              <a:rPr sz="4500" spc="-10" dirty="0"/>
              <a:t> </a:t>
            </a:r>
            <a:r>
              <a:rPr sz="4500" spc="-5" dirty="0"/>
              <a:t>BRAZO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962710" y="2419603"/>
            <a:ext cx="1951608" cy="25257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40938" y="2336672"/>
            <a:ext cx="2113788" cy="28516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43648" y="2009139"/>
            <a:ext cx="2361437" cy="31864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0265" y="457910"/>
            <a:ext cx="878967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38475" marR="5080" indent="-302641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 MANO</a:t>
            </a:r>
            <a:r>
              <a:rPr sz="4500" spc="-815" dirty="0"/>
              <a:t> </a:t>
            </a:r>
            <a:r>
              <a:rPr sz="4500" dirty="0"/>
              <a:t>Y  MUÑECA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92975" y="3251199"/>
            <a:ext cx="3815969" cy="15266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707128" y="3316096"/>
            <a:ext cx="1836420" cy="1618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29098" y="4588471"/>
            <a:ext cx="721995" cy="412750"/>
          </a:xfrm>
          <a:custGeom>
            <a:avLst/>
            <a:gdLst/>
            <a:ahLst/>
            <a:cxnLst/>
            <a:rect l="l" t="t" r="r" b="b"/>
            <a:pathLst>
              <a:path w="721995" h="412750">
                <a:moveTo>
                  <a:pt x="0" y="412661"/>
                </a:moveTo>
                <a:lnTo>
                  <a:pt x="721474" y="412661"/>
                </a:lnTo>
                <a:lnTo>
                  <a:pt x="721474" y="0"/>
                </a:lnTo>
                <a:lnTo>
                  <a:pt x="0" y="0"/>
                </a:lnTo>
                <a:lnTo>
                  <a:pt x="0" y="412661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00620" y="3479926"/>
            <a:ext cx="2056256" cy="1632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00620" y="4550930"/>
            <a:ext cx="177800" cy="292100"/>
          </a:xfrm>
          <a:custGeom>
            <a:avLst/>
            <a:gdLst/>
            <a:ahLst/>
            <a:cxnLst/>
            <a:rect l="l" t="t" r="r" b="b"/>
            <a:pathLst>
              <a:path w="177800" h="292100">
                <a:moveTo>
                  <a:pt x="0" y="292087"/>
                </a:moveTo>
                <a:lnTo>
                  <a:pt x="177266" y="292087"/>
                </a:lnTo>
                <a:lnTo>
                  <a:pt x="177266" y="0"/>
                </a:lnTo>
                <a:lnTo>
                  <a:pt x="0" y="0"/>
                </a:lnTo>
                <a:lnTo>
                  <a:pt x="0" y="292087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6018" y="497535"/>
            <a:ext cx="847788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</a:t>
            </a:r>
            <a:r>
              <a:rPr sz="4500" spc="-685" dirty="0"/>
              <a:t> </a:t>
            </a:r>
            <a:r>
              <a:rPr sz="4500" spc="-60" dirty="0"/>
              <a:t>TORAX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022850" y="2010917"/>
            <a:ext cx="3034665" cy="31846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83030" y="1847087"/>
            <a:ext cx="2914269" cy="32764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90875" marR="5080" indent="-317881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 FEMUR</a:t>
            </a:r>
            <a:r>
              <a:rPr sz="4500" spc="-825" dirty="0"/>
              <a:t> </a:t>
            </a:r>
            <a:r>
              <a:rPr sz="4500" dirty="0"/>
              <a:t>Y  CADERA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067358" y="2010917"/>
            <a:ext cx="4351401" cy="1744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101335" y="3974972"/>
            <a:ext cx="4035679" cy="1710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0370" marR="5080" indent="-329565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</a:t>
            </a:r>
            <a:r>
              <a:rPr sz="4500" spc="-75" dirty="0"/>
              <a:t> </a:t>
            </a:r>
            <a:r>
              <a:rPr sz="4500" dirty="0"/>
              <a:t>DE  </a:t>
            </a:r>
            <a:r>
              <a:rPr sz="4500" spc="-10" dirty="0"/>
              <a:t>RODILLA </a:t>
            </a:r>
            <a:r>
              <a:rPr sz="4500" dirty="0"/>
              <a:t>Y</a:t>
            </a:r>
            <a:r>
              <a:rPr sz="4500" spc="-825" dirty="0"/>
              <a:t> </a:t>
            </a:r>
            <a:r>
              <a:rPr sz="4500" dirty="0"/>
              <a:t>PIERNA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671461" y="2010917"/>
            <a:ext cx="4271137" cy="1778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34430" y="2336799"/>
            <a:ext cx="3638042" cy="1438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51687" y="4297171"/>
            <a:ext cx="3400933" cy="1474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72784" y="4052442"/>
            <a:ext cx="3838701" cy="14923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6636" y="231140"/>
            <a:ext cx="731647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5" dirty="0"/>
              <a:t>INMOVILIZACION </a:t>
            </a:r>
            <a:r>
              <a:rPr sz="4500" dirty="0"/>
              <a:t>DE</a:t>
            </a:r>
            <a:r>
              <a:rPr sz="4500" spc="-45" dirty="0"/>
              <a:t> </a:t>
            </a:r>
            <a:r>
              <a:rPr sz="4500" dirty="0"/>
              <a:t>PIE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463294" y="1928113"/>
            <a:ext cx="3437509" cy="36779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0290" y="1847087"/>
            <a:ext cx="2996311" cy="37318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85975" marR="5080" indent="-847725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COMPLICACIONES </a:t>
            </a:r>
            <a:r>
              <a:rPr spc="-5" dirty="0"/>
              <a:t>DE LAS  </a:t>
            </a:r>
            <a:r>
              <a:rPr spc="-35" dirty="0"/>
              <a:t>INMOVILIZACIONES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98119" y="1467738"/>
            <a:ext cx="5857240" cy="4587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31470" indent="-319405">
              <a:lnSpc>
                <a:spcPct val="100000"/>
              </a:lnSpc>
              <a:spcBef>
                <a:spcPts val="95"/>
              </a:spcBef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200" b="1" spc="-5" dirty="0">
                <a:latin typeface="Arial"/>
                <a:cs typeface="Arial"/>
              </a:rPr>
              <a:t>Necrosis: por compresi</a:t>
            </a:r>
            <a:r>
              <a:rPr sz="2200" b="1" spc="-5" dirty="0">
                <a:latin typeface="Gill Sans MT"/>
                <a:cs typeface="Gill Sans MT"/>
              </a:rPr>
              <a:t>ó</a:t>
            </a:r>
            <a:r>
              <a:rPr sz="2200" b="1" spc="-5" dirty="0">
                <a:latin typeface="Arial"/>
                <a:cs typeface="Arial"/>
              </a:rPr>
              <a:t>n</a:t>
            </a:r>
            <a:r>
              <a:rPr sz="2200" b="1" spc="6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excesiva.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Arial"/>
              <a:buChar char="–"/>
            </a:pP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200" b="1" spc="-5" dirty="0">
                <a:latin typeface="Arial"/>
                <a:cs typeface="Arial"/>
              </a:rPr>
              <a:t>Ampollas: por</a:t>
            </a:r>
            <a:r>
              <a:rPr sz="2200" b="1" spc="1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roce.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–"/>
            </a:pP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200" b="1" spc="-5" dirty="0">
                <a:latin typeface="Arial"/>
                <a:cs typeface="Arial"/>
              </a:rPr>
              <a:t>Rigidez articular: por mala</a:t>
            </a:r>
            <a:r>
              <a:rPr sz="2200" b="1" spc="45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inmovilizaci</a:t>
            </a:r>
            <a:r>
              <a:rPr sz="2200" b="1" dirty="0">
                <a:latin typeface="Gill Sans MT"/>
                <a:cs typeface="Gill Sans MT"/>
              </a:rPr>
              <a:t>ó</a:t>
            </a:r>
            <a:r>
              <a:rPr sz="2200" b="1" dirty="0">
                <a:latin typeface="Arial"/>
                <a:cs typeface="Arial"/>
              </a:rPr>
              <a:t>n</a:t>
            </a:r>
            <a:endParaRPr sz="2200">
              <a:latin typeface="Arial"/>
              <a:cs typeface="Arial"/>
            </a:endParaRPr>
          </a:p>
          <a:p>
            <a:pPr marL="331470">
              <a:lnSpc>
                <a:spcPct val="100000"/>
              </a:lnSpc>
            </a:pPr>
            <a:r>
              <a:rPr sz="2200" b="1" spc="-10" dirty="0">
                <a:latin typeface="Arial"/>
                <a:cs typeface="Arial"/>
              </a:rPr>
              <a:t>y/o </a:t>
            </a:r>
            <a:r>
              <a:rPr sz="2200" b="1" spc="-5" dirty="0">
                <a:latin typeface="Arial"/>
                <a:cs typeface="Arial"/>
              </a:rPr>
              <a:t>demasiado tiempo de</a:t>
            </a:r>
            <a:r>
              <a:rPr sz="2200" b="1" spc="80" dirty="0">
                <a:latin typeface="Arial"/>
                <a:cs typeface="Arial"/>
              </a:rPr>
              <a:t> </a:t>
            </a:r>
            <a:r>
              <a:rPr sz="2200" b="1" dirty="0">
                <a:latin typeface="Arial"/>
                <a:cs typeface="Arial"/>
              </a:rPr>
              <a:t>inmovilizaci</a:t>
            </a:r>
            <a:r>
              <a:rPr sz="2200" b="1" dirty="0">
                <a:latin typeface="Gill Sans MT"/>
                <a:cs typeface="Gill Sans MT"/>
              </a:rPr>
              <a:t>ó</a:t>
            </a:r>
            <a:r>
              <a:rPr sz="2200" b="1" dirty="0">
                <a:latin typeface="Arial"/>
                <a:cs typeface="Arial"/>
              </a:rPr>
              <a:t>n.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>
              <a:latin typeface="Times New Roman"/>
              <a:cs typeface="Times New Roman"/>
            </a:endParaRPr>
          </a:p>
          <a:p>
            <a:pPr marL="331470" marR="346075" indent="-319405">
              <a:lnSpc>
                <a:spcPct val="100000"/>
              </a:lnSpc>
              <a:spcBef>
                <a:spcPts val="5"/>
              </a:spcBef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200" b="1" spc="-5" dirty="0">
                <a:latin typeface="Arial"/>
                <a:cs typeface="Arial"/>
              </a:rPr>
              <a:t>Dificultad respiratoria: por </a:t>
            </a:r>
            <a:r>
              <a:rPr sz="2200" b="1" dirty="0">
                <a:latin typeface="Arial"/>
                <a:cs typeface="Arial"/>
              </a:rPr>
              <a:t>compresi</a:t>
            </a:r>
            <a:r>
              <a:rPr sz="2200" b="1" dirty="0">
                <a:latin typeface="Gill Sans MT"/>
                <a:cs typeface="Gill Sans MT"/>
              </a:rPr>
              <a:t>ó</a:t>
            </a:r>
            <a:r>
              <a:rPr sz="2200" b="1" dirty="0">
                <a:latin typeface="Arial"/>
                <a:cs typeface="Arial"/>
              </a:rPr>
              <a:t>n  </a:t>
            </a:r>
            <a:r>
              <a:rPr sz="2200" b="1" spc="-5" dirty="0">
                <a:latin typeface="Arial"/>
                <a:cs typeface="Arial"/>
              </a:rPr>
              <a:t>excesiva</a:t>
            </a:r>
            <a:r>
              <a:rPr sz="2200" b="1" spc="10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(t</a:t>
            </a:r>
            <a:r>
              <a:rPr sz="2200" b="1" spc="-5" dirty="0">
                <a:latin typeface="Gill Sans MT"/>
                <a:cs typeface="Gill Sans MT"/>
              </a:rPr>
              <a:t>ó</a:t>
            </a:r>
            <a:r>
              <a:rPr sz="2200" b="1" spc="-5" dirty="0">
                <a:latin typeface="Arial"/>
                <a:cs typeface="Arial"/>
              </a:rPr>
              <a:t>rax).</a:t>
            </a:r>
            <a:endParaRPr sz="22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Font typeface="Arial"/>
              <a:buChar char="–"/>
            </a:pPr>
            <a:endParaRPr sz="320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–"/>
              <a:tabLst>
                <a:tab pos="330835" algn="l"/>
                <a:tab pos="332105" algn="l"/>
              </a:tabLst>
            </a:pPr>
            <a:r>
              <a:rPr sz="2200" b="1" spc="-5" dirty="0">
                <a:latin typeface="Arial"/>
                <a:cs typeface="Arial"/>
              </a:rPr>
              <a:t>Fracaso misi</a:t>
            </a:r>
            <a:r>
              <a:rPr sz="2200" b="1" spc="-5" dirty="0">
                <a:latin typeface="Gill Sans MT"/>
                <a:cs typeface="Gill Sans MT"/>
              </a:rPr>
              <a:t>ó</a:t>
            </a:r>
            <a:r>
              <a:rPr sz="2200" b="1" spc="-5" dirty="0">
                <a:latin typeface="Arial"/>
                <a:cs typeface="Arial"/>
              </a:rPr>
              <a:t>n asignada: por</a:t>
            </a:r>
            <a:r>
              <a:rPr sz="2200" b="1" spc="75" dirty="0">
                <a:latin typeface="Arial"/>
                <a:cs typeface="Arial"/>
              </a:rPr>
              <a:t> </a:t>
            </a:r>
            <a:r>
              <a:rPr sz="2200" b="1" spc="-5" dirty="0">
                <a:latin typeface="Arial"/>
                <a:cs typeface="Arial"/>
              </a:rPr>
              <a:t>vendaje</a:t>
            </a:r>
            <a:endParaRPr sz="2200">
              <a:latin typeface="Arial"/>
              <a:cs typeface="Arial"/>
            </a:endParaRPr>
          </a:p>
          <a:p>
            <a:pPr marL="331470">
              <a:lnSpc>
                <a:spcPct val="100000"/>
              </a:lnSpc>
              <a:spcBef>
                <a:spcPts val="15"/>
              </a:spcBef>
            </a:pPr>
            <a:r>
              <a:rPr sz="2200" b="1" spc="-5" dirty="0">
                <a:latin typeface="Arial"/>
                <a:cs typeface="Arial"/>
              </a:rPr>
              <a:t>inadecuado</a:t>
            </a:r>
            <a:endParaRPr sz="2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04761" y="1847087"/>
            <a:ext cx="3045079" cy="3553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05176" y="497535"/>
            <a:ext cx="3676015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215" marR="5080" indent="-31115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USO </a:t>
            </a:r>
            <a:r>
              <a:rPr sz="4500" dirty="0"/>
              <a:t>DE</a:t>
            </a:r>
            <a:r>
              <a:rPr sz="4500" spc="-95" dirty="0"/>
              <a:t> </a:t>
            </a:r>
            <a:r>
              <a:rPr sz="4500" spc="-5" dirty="0"/>
              <a:t>LOS  </a:t>
            </a:r>
            <a:r>
              <a:rPr sz="4500" spc="-35" dirty="0"/>
              <a:t>VENDAJES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82244" y="1829307"/>
            <a:ext cx="4805045" cy="290703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393700" indent="-381000">
              <a:lnSpc>
                <a:spcPct val="100000"/>
              </a:lnSpc>
              <a:spcBef>
                <a:spcPts val="139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Sujetar ap</a:t>
            </a:r>
            <a:r>
              <a:rPr sz="2700" b="1" spc="-5" dirty="0">
                <a:latin typeface="Gill Sans MT"/>
                <a:cs typeface="Gill Sans MT"/>
              </a:rPr>
              <a:t>ó</a:t>
            </a:r>
            <a:r>
              <a:rPr sz="2700" b="1" spc="-5" dirty="0">
                <a:latin typeface="Arial"/>
                <a:cs typeface="Arial"/>
              </a:rPr>
              <a:t>sitos.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Fijar</a:t>
            </a:r>
            <a:r>
              <a:rPr sz="2700" b="1" spc="-25" dirty="0">
                <a:latin typeface="Arial"/>
                <a:cs typeface="Arial"/>
              </a:rPr>
              <a:t> </a:t>
            </a:r>
            <a:r>
              <a:rPr sz="2700" b="1" dirty="0">
                <a:latin typeface="Arial"/>
                <a:cs typeface="Arial"/>
              </a:rPr>
              <a:t>inmovilizadores.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dirty="0">
                <a:latin typeface="Arial"/>
                <a:cs typeface="Arial"/>
              </a:rPr>
              <a:t>Inmovilizar</a:t>
            </a:r>
            <a:r>
              <a:rPr sz="2700" b="1" spc="-30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articulaciones.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1295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Comprimir Hemorragias.</a:t>
            </a:r>
            <a:endParaRPr sz="2700">
              <a:latin typeface="Arial"/>
              <a:cs typeface="Arial"/>
            </a:endParaRPr>
          </a:p>
          <a:p>
            <a:pPr marL="393700" indent="-381000">
              <a:lnSpc>
                <a:spcPct val="100000"/>
              </a:lnSpc>
              <a:spcBef>
                <a:spcPts val="1300"/>
              </a:spcBef>
              <a:buFont typeface="Arial"/>
              <a:buChar char="•"/>
              <a:tabLst>
                <a:tab pos="393065" algn="l"/>
                <a:tab pos="393700" algn="l"/>
              </a:tabLst>
            </a:pPr>
            <a:r>
              <a:rPr sz="2700" b="1" spc="-5" dirty="0">
                <a:latin typeface="Arial"/>
                <a:cs typeface="Arial"/>
              </a:rPr>
              <a:t>Proteger zonas del</a:t>
            </a:r>
            <a:r>
              <a:rPr sz="2700" b="1" spc="-20" dirty="0">
                <a:latin typeface="Arial"/>
                <a:cs typeface="Arial"/>
              </a:rPr>
              <a:t> </a:t>
            </a:r>
            <a:r>
              <a:rPr sz="2700" b="1" spc="-5" dirty="0">
                <a:latin typeface="Arial"/>
                <a:cs typeface="Arial"/>
              </a:rPr>
              <a:t>cuerpo.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46011" y="1438401"/>
            <a:ext cx="2568956" cy="45726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1402" y="1488693"/>
            <a:ext cx="7661275" cy="36163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375920" algn="ctr">
              <a:lnSpc>
                <a:spcPct val="100000"/>
              </a:lnSpc>
              <a:spcBef>
                <a:spcPts val="95"/>
              </a:spcBef>
            </a:pP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“EL </a:t>
            </a: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MEJOR </a:t>
            </a: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VENDAJE</a:t>
            </a:r>
            <a:r>
              <a:rPr sz="3100" spc="35" dirty="0">
                <a:solidFill>
                  <a:srgbClr val="CC0000"/>
                </a:solidFill>
                <a:latin typeface="Verdana"/>
                <a:cs typeface="Verdana"/>
              </a:rPr>
              <a:t> </a:t>
            </a: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O</a:t>
            </a:r>
            <a:endParaRPr sz="3100">
              <a:latin typeface="Verdana"/>
              <a:cs typeface="Verdana"/>
            </a:endParaRPr>
          </a:p>
          <a:p>
            <a:pPr marL="12065" marR="5080" indent="-1270" algn="ctr">
              <a:lnSpc>
                <a:spcPts val="5960"/>
              </a:lnSpc>
              <a:spcBef>
                <a:spcPts val="565"/>
              </a:spcBef>
            </a:pP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INMOVILIZACIÓN </a:t>
            </a: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ES AQUEL QUE  </a:t>
            </a: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CUMPLE LA </a:t>
            </a: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FUNCIÓN</a:t>
            </a:r>
            <a:r>
              <a:rPr sz="3100" spc="15" dirty="0">
                <a:solidFill>
                  <a:srgbClr val="CC0000"/>
                </a:solidFill>
                <a:latin typeface="Verdana"/>
                <a:cs typeface="Verdana"/>
              </a:rPr>
              <a:t> </a:t>
            </a: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ASIGNADA...</a:t>
            </a:r>
            <a:endParaRPr sz="3100">
              <a:latin typeface="Verdana"/>
              <a:cs typeface="Verdana"/>
            </a:endParaRPr>
          </a:p>
          <a:p>
            <a:pPr marL="804545" marR="910590" algn="ctr">
              <a:lnSpc>
                <a:spcPct val="160100"/>
              </a:lnSpc>
              <a:spcBef>
                <a:spcPts val="160"/>
              </a:spcBef>
            </a:pP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... </a:t>
            </a:r>
            <a:r>
              <a:rPr sz="3100" spc="-10" dirty="0">
                <a:solidFill>
                  <a:srgbClr val="CC0000"/>
                </a:solidFill>
                <a:latin typeface="Verdana"/>
                <a:cs typeface="Verdana"/>
              </a:rPr>
              <a:t>SIN OCASIONAR DAÑOS  </a:t>
            </a:r>
            <a:r>
              <a:rPr sz="3100" spc="-5" dirty="0">
                <a:solidFill>
                  <a:srgbClr val="CC0000"/>
                </a:solidFill>
                <a:latin typeface="Verdana"/>
                <a:cs typeface="Verdana"/>
              </a:rPr>
              <a:t>MAYORES”</a:t>
            </a:r>
            <a:endParaRPr sz="3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3460" y="2115311"/>
            <a:ext cx="8168640" cy="2386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2011679"/>
            <a:ext cx="7301483" cy="27111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31339" y="2056002"/>
            <a:ext cx="6475095" cy="228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0000"/>
              </a:lnSpc>
              <a:spcBef>
                <a:spcPts val="100"/>
              </a:spcBef>
            </a:pPr>
            <a:r>
              <a:rPr sz="4500" spc="-5" dirty="0"/>
              <a:t>LESIONES </a:t>
            </a:r>
            <a:r>
              <a:rPr sz="4500" dirty="0"/>
              <a:t>DE</a:t>
            </a:r>
            <a:r>
              <a:rPr sz="4500" spc="-755" dirty="0"/>
              <a:t> </a:t>
            </a:r>
            <a:r>
              <a:rPr sz="4500" spc="-5" dirty="0"/>
              <a:t>TEJIDOS  BLANDOS </a:t>
            </a:r>
            <a:r>
              <a:rPr sz="4500" dirty="0"/>
              <a:t>Y OSTEO  </a:t>
            </a:r>
            <a:r>
              <a:rPr sz="4500" spc="-30" dirty="0"/>
              <a:t>ARTICULARES</a:t>
            </a:r>
            <a:endParaRPr sz="45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2244" y="1490624"/>
            <a:ext cx="4032250" cy="41408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93700" indent="-381000" algn="just">
              <a:lnSpc>
                <a:spcPct val="100000"/>
              </a:lnSpc>
              <a:spcBef>
                <a:spcPts val="700"/>
              </a:spcBef>
              <a:buFont typeface="Gill Sans MT"/>
              <a:buChar char="•"/>
              <a:tabLst>
                <a:tab pos="393700" algn="l"/>
              </a:tabLst>
            </a:pPr>
            <a:r>
              <a:rPr sz="2500" b="1" spc="-60" dirty="0">
                <a:solidFill>
                  <a:srgbClr val="CC0000"/>
                </a:solidFill>
                <a:latin typeface="Gill Sans MT"/>
                <a:cs typeface="Gill Sans MT"/>
              </a:rPr>
              <a:t>Trauma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de </a:t>
            </a:r>
            <a:r>
              <a:rPr sz="2500" b="1" spc="-10" dirty="0">
                <a:solidFill>
                  <a:srgbClr val="CC0000"/>
                </a:solidFill>
                <a:latin typeface="Gill Sans MT"/>
                <a:cs typeface="Gill Sans MT"/>
              </a:rPr>
              <a:t>tejido</a:t>
            </a:r>
            <a:r>
              <a:rPr sz="2500" b="1" spc="7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500" b="1" spc="-10" dirty="0">
                <a:solidFill>
                  <a:srgbClr val="CC0000"/>
                </a:solidFill>
                <a:latin typeface="Gill Sans MT"/>
                <a:cs typeface="Gill Sans MT"/>
              </a:rPr>
              <a:t>blando</a:t>
            </a:r>
            <a:endParaRPr sz="2500">
              <a:latin typeface="Gill Sans MT"/>
              <a:cs typeface="Gill Sans MT"/>
            </a:endParaRPr>
          </a:p>
          <a:p>
            <a:pPr marL="481965" marR="1888489" algn="just">
              <a:lnSpc>
                <a:spcPct val="120000"/>
              </a:lnSpc>
            </a:pPr>
            <a:r>
              <a:rPr sz="2500" spc="-5" dirty="0">
                <a:latin typeface="Gill Sans MT"/>
                <a:cs typeface="Gill Sans MT"/>
              </a:rPr>
              <a:t>H</a:t>
            </a:r>
            <a:r>
              <a:rPr sz="2500" dirty="0">
                <a:latin typeface="Gill Sans MT"/>
                <a:cs typeface="Gill Sans MT"/>
              </a:rPr>
              <a:t>e</a:t>
            </a:r>
            <a:r>
              <a:rPr sz="2500" spc="-5" dirty="0">
                <a:latin typeface="Gill Sans MT"/>
                <a:cs typeface="Gill Sans MT"/>
              </a:rPr>
              <a:t>mo</a:t>
            </a:r>
            <a:r>
              <a:rPr sz="2500" spc="-35" dirty="0">
                <a:latin typeface="Gill Sans MT"/>
                <a:cs typeface="Gill Sans MT"/>
              </a:rPr>
              <a:t>r</a:t>
            </a:r>
            <a:r>
              <a:rPr sz="2500" spc="-5" dirty="0">
                <a:latin typeface="Gill Sans MT"/>
                <a:cs typeface="Gill Sans MT"/>
              </a:rPr>
              <a:t>ragi</a:t>
            </a:r>
            <a:r>
              <a:rPr sz="2500" dirty="0">
                <a:latin typeface="Gill Sans MT"/>
                <a:cs typeface="Gill Sans MT"/>
              </a:rPr>
              <a:t>a</a:t>
            </a:r>
            <a:r>
              <a:rPr sz="2500" spc="-5" dirty="0">
                <a:latin typeface="Gill Sans MT"/>
                <a:cs typeface="Gill Sans MT"/>
              </a:rPr>
              <a:t>s  </a:t>
            </a:r>
            <a:r>
              <a:rPr sz="2500" spc="-10" dirty="0">
                <a:latin typeface="Gill Sans MT"/>
                <a:cs typeface="Gill Sans MT"/>
              </a:rPr>
              <a:t>Que</a:t>
            </a:r>
            <a:r>
              <a:rPr sz="2500" spc="-15" dirty="0">
                <a:latin typeface="Gill Sans MT"/>
                <a:cs typeface="Gill Sans MT"/>
              </a:rPr>
              <a:t>m</a:t>
            </a:r>
            <a:r>
              <a:rPr sz="2500" spc="-5" dirty="0">
                <a:latin typeface="Gill Sans MT"/>
                <a:cs typeface="Gill Sans MT"/>
              </a:rPr>
              <a:t>adu</a:t>
            </a:r>
            <a:r>
              <a:rPr sz="2500" spc="-15" dirty="0">
                <a:latin typeface="Gill Sans MT"/>
                <a:cs typeface="Gill Sans MT"/>
              </a:rPr>
              <a:t>r</a:t>
            </a:r>
            <a:r>
              <a:rPr sz="2500" spc="-5" dirty="0">
                <a:latin typeface="Gill Sans MT"/>
                <a:cs typeface="Gill Sans MT"/>
              </a:rPr>
              <a:t>as  Heridas</a:t>
            </a:r>
            <a:endParaRPr sz="25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3650">
              <a:latin typeface="Times New Roman"/>
              <a:cs typeface="Times New Roman"/>
            </a:endParaRPr>
          </a:p>
          <a:p>
            <a:pPr marL="393700" indent="-381000" algn="just">
              <a:lnSpc>
                <a:spcPct val="100000"/>
              </a:lnSpc>
              <a:buFont typeface="Gill Sans MT"/>
              <a:buChar char="•"/>
              <a:tabLst>
                <a:tab pos="393700" algn="l"/>
              </a:tabLst>
            </a:pPr>
            <a:r>
              <a:rPr sz="2500" b="1" spc="-60" dirty="0">
                <a:solidFill>
                  <a:srgbClr val="CC0000"/>
                </a:solidFill>
                <a:latin typeface="Gill Sans MT"/>
                <a:cs typeface="Gill Sans MT"/>
              </a:rPr>
              <a:t>Trauma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osteo</a:t>
            </a:r>
            <a:r>
              <a:rPr sz="2500" b="1" spc="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500" b="1" dirty="0">
                <a:solidFill>
                  <a:srgbClr val="CC0000"/>
                </a:solidFill>
                <a:latin typeface="Gill Sans MT"/>
                <a:cs typeface="Gill Sans MT"/>
              </a:rPr>
              <a:t>articular</a:t>
            </a:r>
            <a:endParaRPr sz="2500">
              <a:latin typeface="Gill Sans MT"/>
              <a:cs typeface="Gill Sans MT"/>
            </a:endParaRPr>
          </a:p>
          <a:p>
            <a:pPr marL="481965" marR="2392045" algn="just">
              <a:lnSpc>
                <a:spcPct val="120000"/>
              </a:lnSpc>
              <a:spcBef>
                <a:spcPts val="5"/>
              </a:spcBef>
            </a:pPr>
            <a:r>
              <a:rPr sz="2500" spc="-5" dirty="0">
                <a:latin typeface="Gill Sans MT"/>
                <a:cs typeface="Gill Sans MT"/>
              </a:rPr>
              <a:t>Esguince  </a:t>
            </a:r>
            <a:r>
              <a:rPr sz="2500" spc="-10" dirty="0">
                <a:latin typeface="Gill Sans MT"/>
                <a:cs typeface="Gill Sans MT"/>
              </a:rPr>
              <a:t>Fractura  Luxaci</a:t>
            </a:r>
            <a:r>
              <a:rPr sz="2500" dirty="0">
                <a:latin typeface="Gill Sans MT"/>
                <a:cs typeface="Gill Sans MT"/>
              </a:rPr>
              <a:t>ó</a:t>
            </a:r>
            <a:r>
              <a:rPr sz="2500" spc="-5" dirty="0">
                <a:latin typeface="Gill Sans MT"/>
                <a:cs typeface="Gill Sans MT"/>
              </a:rPr>
              <a:t>n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51803" y="4052442"/>
            <a:ext cx="2415540" cy="2014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51803" y="1602231"/>
            <a:ext cx="2413761" cy="18741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85569" y="234187"/>
            <a:ext cx="66255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LESIONES</a:t>
            </a:r>
            <a:r>
              <a:rPr spc="-630" dirty="0"/>
              <a:t> </a:t>
            </a:r>
            <a:r>
              <a:rPr spc="-60" dirty="0"/>
              <a:t>TRAUMATICAS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420470" y="1510812"/>
            <a:ext cx="1452880" cy="39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a</a:t>
            </a:r>
            <a:r>
              <a:rPr sz="2700" b="1" spc="-10" dirty="0">
                <a:solidFill>
                  <a:srgbClr val="CC0000"/>
                </a:solidFill>
                <a:latin typeface="Gill Sans MT"/>
                <a:cs typeface="Gill Sans MT"/>
              </a:rPr>
              <a:t>n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guíneo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16326" y="486283"/>
            <a:ext cx="4010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HEMORR</a:t>
            </a:r>
            <a:r>
              <a:rPr spc="-165" dirty="0"/>
              <a:t>A</a:t>
            </a:r>
            <a:r>
              <a:rPr spc="-5" dirty="0"/>
              <a:t>GIAS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CC0000"/>
                </a:solidFill>
              </a:rPr>
              <a:t>Salida </a:t>
            </a:r>
            <a:r>
              <a:rPr spc="-5" dirty="0">
                <a:solidFill>
                  <a:srgbClr val="CC0000"/>
                </a:solidFill>
              </a:rPr>
              <a:t>de </a:t>
            </a:r>
            <a:r>
              <a:rPr spc="-10" dirty="0">
                <a:solidFill>
                  <a:srgbClr val="CC0000"/>
                </a:solidFill>
              </a:rPr>
              <a:t>sangre </a:t>
            </a:r>
            <a:r>
              <a:rPr dirty="0">
                <a:solidFill>
                  <a:srgbClr val="CC0000"/>
                </a:solidFill>
              </a:rPr>
              <a:t>por la </a:t>
            </a:r>
            <a:r>
              <a:rPr spc="-5" dirty="0">
                <a:solidFill>
                  <a:srgbClr val="CC0000"/>
                </a:solidFill>
              </a:rPr>
              <a:t>ruptura de un </a:t>
            </a:r>
            <a:r>
              <a:rPr dirty="0">
                <a:solidFill>
                  <a:srgbClr val="CC0000"/>
                </a:solidFill>
              </a:rPr>
              <a:t>vaso</a:t>
            </a:r>
            <a:r>
              <a:rPr spc="-15" dirty="0">
                <a:solidFill>
                  <a:srgbClr val="CC0000"/>
                </a:solidFill>
              </a:rPr>
              <a:t> </a:t>
            </a:r>
            <a:r>
              <a:rPr dirty="0">
                <a:solidFill>
                  <a:srgbClr val="CC0000"/>
                </a:solidFill>
              </a:rPr>
              <a:t>s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3150">
              <a:latin typeface="Times New Roman"/>
              <a:cs typeface="Times New Roman"/>
            </a:endParaRPr>
          </a:p>
          <a:p>
            <a:pPr marL="522605" indent="-432434">
              <a:lnSpc>
                <a:spcPct val="10000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523240" algn="l"/>
              </a:tabLst>
            </a:pPr>
            <a:r>
              <a:rPr spc="-10" dirty="0"/>
              <a:t>Hemorragia</a:t>
            </a:r>
          </a:p>
          <a:p>
            <a:pPr marL="90805">
              <a:lnSpc>
                <a:spcPct val="100000"/>
              </a:lnSpc>
              <a:spcBef>
                <a:spcPts val="5"/>
              </a:spcBef>
            </a:pPr>
            <a:r>
              <a:rPr dirty="0"/>
              <a:t>Externa</a:t>
            </a:r>
          </a:p>
          <a:p>
            <a:pPr marL="522605" indent="-432434">
              <a:lnSpc>
                <a:spcPts val="5010"/>
              </a:lnSpc>
              <a:spcBef>
                <a:spcPts val="825"/>
              </a:spcBef>
              <a:buClr>
                <a:srgbClr val="CC0000"/>
              </a:buClr>
              <a:buSzPct val="155555"/>
              <a:buFont typeface="Wingdings"/>
              <a:buChar char=""/>
              <a:tabLst>
                <a:tab pos="523240" algn="l"/>
              </a:tabLst>
            </a:pPr>
            <a:r>
              <a:rPr spc="-10" dirty="0"/>
              <a:t>Hemorragia</a:t>
            </a:r>
            <a:r>
              <a:rPr spc="-65" dirty="0"/>
              <a:t> </a:t>
            </a:r>
            <a:r>
              <a:rPr dirty="0"/>
              <a:t>Interna</a:t>
            </a:r>
          </a:p>
          <a:p>
            <a:pPr marL="522605" indent="-432434">
              <a:lnSpc>
                <a:spcPts val="474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523240" algn="l"/>
              </a:tabLst>
            </a:pPr>
            <a:r>
              <a:rPr spc="-10" dirty="0"/>
              <a:t>Hemorragia</a:t>
            </a:r>
            <a:r>
              <a:rPr spc="-35" dirty="0"/>
              <a:t> </a:t>
            </a:r>
            <a:r>
              <a:rPr spc="-10" dirty="0"/>
              <a:t>Capilar</a:t>
            </a:r>
          </a:p>
          <a:p>
            <a:pPr marL="522605" indent="-432434">
              <a:lnSpc>
                <a:spcPts val="489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523240" algn="l"/>
              </a:tabLst>
            </a:pPr>
            <a:r>
              <a:rPr spc="-10" dirty="0"/>
              <a:t>Hemorragia</a:t>
            </a:r>
          </a:p>
          <a:p>
            <a:pPr marL="90805">
              <a:lnSpc>
                <a:spcPts val="3090"/>
              </a:lnSpc>
              <a:spcBef>
                <a:spcPts val="330"/>
              </a:spcBef>
            </a:pPr>
            <a:r>
              <a:rPr dirty="0"/>
              <a:t>Arterial</a:t>
            </a:r>
          </a:p>
          <a:p>
            <a:pPr marL="522605" indent="-432434">
              <a:lnSpc>
                <a:spcPts val="501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523240" algn="l"/>
              </a:tabLst>
            </a:pPr>
            <a:r>
              <a:rPr spc="-10" dirty="0"/>
              <a:t>Hemorragia</a:t>
            </a:r>
            <a:r>
              <a:rPr spc="-400" dirty="0"/>
              <a:t> </a:t>
            </a:r>
            <a:r>
              <a:rPr spc="-50" dirty="0"/>
              <a:t>Venosa</a:t>
            </a:r>
          </a:p>
        </p:txBody>
      </p:sp>
      <p:sp>
        <p:nvSpPr>
          <p:cNvPr id="4" name="object 4"/>
          <p:cNvSpPr/>
          <p:nvPr/>
        </p:nvSpPr>
        <p:spPr>
          <a:xfrm>
            <a:off x="4944364" y="4950790"/>
            <a:ext cx="4349622" cy="1123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30140" y="4936438"/>
            <a:ext cx="4378325" cy="1152525"/>
          </a:xfrm>
          <a:custGeom>
            <a:avLst/>
            <a:gdLst/>
            <a:ahLst/>
            <a:cxnLst/>
            <a:rect l="l" t="t" r="r" b="b"/>
            <a:pathLst>
              <a:path w="4378325" h="1152525">
                <a:moveTo>
                  <a:pt x="0" y="1151940"/>
                </a:moveTo>
                <a:lnTo>
                  <a:pt x="4378198" y="1151940"/>
                </a:lnTo>
                <a:lnTo>
                  <a:pt x="4378198" y="0"/>
                </a:lnTo>
                <a:lnTo>
                  <a:pt x="0" y="0"/>
                </a:lnTo>
                <a:lnTo>
                  <a:pt x="0" y="115194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68540" y="1544700"/>
            <a:ext cx="1752727" cy="27849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43605" y="231140"/>
            <a:ext cx="45135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HEMORRAGIAS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2846323" y="1276476"/>
            <a:ext cx="2092832" cy="21602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31973" y="1262125"/>
            <a:ext cx="2121535" cy="2188845"/>
          </a:xfrm>
          <a:custGeom>
            <a:avLst/>
            <a:gdLst/>
            <a:ahLst/>
            <a:cxnLst/>
            <a:rect l="l" t="t" r="r" b="b"/>
            <a:pathLst>
              <a:path w="2121535" h="2188845">
                <a:moveTo>
                  <a:pt x="0" y="2188845"/>
                </a:moveTo>
                <a:lnTo>
                  <a:pt x="2121407" y="2188845"/>
                </a:lnTo>
                <a:lnTo>
                  <a:pt x="2121407" y="0"/>
                </a:lnTo>
                <a:lnTo>
                  <a:pt x="0" y="0"/>
                </a:lnTo>
                <a:lnTo>
                  <a:pt x="0" y="2188845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0235" y="1276476"/>
            <a:ext cx="2058035" cy="216027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176011" y="1262125"/>
            <a:ext cx="2086610" cy="2188845"/>
          </a:xfrm>
          <a:custGeom>
            <a:avLst/>
            <a:gdLst/>
            <a:ahLst/>
            <a:cxnLst/>
            <a:rect l="l" t="t" r="r" b="b"/>
            <a:pathLst>
              <a:path w="2086609" h="2188845">
                <a:moveTo>
                  <a:pt x="0" y="2188845"/>
                </a:moveTo>
                <a:lnTo>
                  <a:pt x="2086610" y="2188845"/>
                </a:lnTo>
                <a:lnTo>
                  <a:pt x="2086610" y="0"/>
                </a:lnTo>
                <a:lnTo>
                  <a:pt x="0" y="0"/>
                </a:lnTo>
                <a:lnTo>
                  <a:pt x="0" y="2188845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9709" y="1276476"/>
            <a:ext cx="1953387" cy="21602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55421" y="1262125"/>
            <a:ext cx="1982470" cy="2188845"/>
          </a:xfrm>
          <a:custGeom>
            <a:avLst/>
            <a:gdLst/>
            <a:ahLst/>
            <a:cxnLst/>
            <a:rect l="l" t="t" r="r" b="b"/>
            <a:pathLst>
              <a:path w="1982470" h="2188845">
                <a:moveTo>
                  <a:pt x="0" y="2188845"/>
                </a:moveTo>
                <a:lnTo>
                  <a:pt x="1981962" y="2188845"/>
                </a:lnTo>
                <a:lnTo>
                  <a:pt x="1981962" y="0"/>
                </a:lnTo>
                <a:lnTo>
                  <a:pt x="0" y="0"/>
                </a:lnTo>
                <a:lnTo>
                  <a:pt x="0" y="2188845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68170" y="3799331"/>
            <a:ext cx="5547995" cy="200152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700" b="0" spc="-10" dirty="0">
                <a:latin typeface="Marlett"/>
                <a:cs typeface="Marlett"/>
              </a:rPr>
              <a:t></a:t>
            </a:r>
            <a:r>
              <a:rPr sz="2700" b="1" spc="-10" dirty="0">
                <a:latin typeface="Gill Sans MT"/>
                <a:cs typeface="Gill Sans MT"/>
              </a:rPr>
              <a:t>Elevación </a:t>
            </a:r>
            <a:r>
              <a:rPr sz="2700" b="1" dirty="0">
                <a:latin typeface="Gill Sans MT"/>
                <a:cs typeface="Gill Sans MT"/>
              </a:rPr>
              <a:t>de la</a:t>
            </a:r>
            <a:r>
              <a:rPr sz="2700" b="1" spc="-1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Extremidad</a:t>
            </a:r>
            <a:endParaRPr sz="27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700" b="0" spc="-5" dirty="0">
                <a:latin typeface="Marlett"/>
                <a:cs typeface="Marlett"/>
              </a:rPr>
              <a:t></a:t>
            </a:r>
            <a:r>
              <a:rPr sz="2700" b="1" spc="-5" dirty="0">
                <a:latin typeface="Gill Sans MT"/>
                <a:cs typeface="Gill Sans MT"/>
              </a:rPr>
              <a:t>Hacer </a:t>
            </a:r>
            <a:r>
              <a:rPr sz="2700" b="1" spc="-10" dirty="0">
                <a:latin typeface="Gill Sans MT"/>
                <a:cs typeface="Gill Sans MT"/>
              </a:rPr>
              <a:t>presión directa </a:t>
            </a:r>
            <a:r>
              <a:rPr sz="2700" b="1" dirty="0">
                <a:latin typeface="Gill Sans MT"/>
                <a:cs typeface="Gill Sans MT"/>
              </a:rPr>
              <a:t>/</a:t>
            </a:r>
            <a:r>
              <a:rPr sz="2700" b="1" spc="3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indirecta</a:t>
            </a:r>
            <a:endParaRPr sz="27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700" b="0" dirty="0">
                <a:latin typeface="Marlett"/>
                <a:cs typeface="Marlett"/>
              </a:rPr>
              <a:t></a:t>
            </a:r>
            <a:r>
              <a:rPr sz="2700" b="1" dirty="0">
                <a:latin typeface="Gill Sans MT"/>
                <a:cs typeface="Gill Sans MT"/>
              </a:rPr>
              <a:t>Eliminar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Contaminantes</a:t>
            </a:r>
            <a:endParaRPr sz="27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45"/>
              </a:spcBef>
            </a:pPr>
            <a:r>
              <a:rPr sz="2700" b="0" spc="-40" dirty="0">
                <a:latin typeface="Marlett"/>
                <a:cs typeface="Marlett"/>
              </a:rPr>
              <a:t></a:t>
            </a:r>
            <a:r>
              <a:rPr sz="2700" b="1" spc="-40" dirty="0">
                <a:latin typeface="Gill Sans MT"/>
                <a:cs typeface="Gill Sans MT"/>
              </a:rPr>
              <a:t>Vendaje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Compresivo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50581" y="1276476"/>
            <a:ext cx="2066671" cy="2160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36231" y="1262125"/>
            <a:ext cx="2095500" cy="2188845"/>
          </a:xfrm>
          <a:custGeom>
            <a:avLst/>
            <a:gdLst/>
            <a:ahLst/>
            <a:cxnLst/>
            <a:rect l="l" t="t" r="r" b="b"/>
            <a:pathLst>
              <a:path w="2095500" h="2188845">
                <a:moveTo>
                  <a:pt x="0" y="2188845"/>
                </a:moveTo>
                <a:lnTo>
                  <a:pt x="2095246" y="2188845"/>
                </a:lnTo>
                <a:lnTo>
                  <a:pt x="2095246" y="0"/>
                </a:lnTo>
                <a:lnTo>
                  <a:pt x="0" y="0"/>
                </a:lnTo>
                <a:lnTo>
                  <a:pt x="0" y="2188845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19550" y="234187"/>
            <a:ext cx="23634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HE</a:t>
            </a:r>
            <a:r>
              <a:rPr spc="-25" dirty="0"/>
              <a:t>R</a:t>
            </a:r>
            <a:r>
              <a:rPr spc="-5" dirty="0"/>
              <a:t>I</a:t>
            </a:r>
            <a:r>
              <a:rPr spc="-225" dirty="0"/>
              <a:t>D</a:t>
            </a:r>
            <a:r>
              <a:rPr spc="-5" dirty="0"/>
              <a:t>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605" y="1121155"/>
            <a:ext cx="5017770" cy="4535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8900" marR="5080">
              <a:lnSpc>
                <a:spcPct val="100000"/>
              </a:lnSpc>
              <a:spcBef>
                <a:spcPts val="95"/>
              </a:spcBef>
              <a:tabLst>
                <a:tab pos="2470785" algn="l"/>
              </a:tabLst>
            </a:pPr>
            <a:r>
              <a:rPr sz="2500" b="1" spc="-5" dirty="0">
                <a:latin typeface="Gill Sans MT"/>
                <a:cs typeface="Gill Sans MT"/>
              </a:rPr>
              <a:t>Son lesiones que </a:t>
            </a:r>
            <a:r>
              <a:rPr sz="2500" b="1" spc="-15" dirty="0">
                <a:latin typeface="Gill Sans MT"/>
                <a:cs typeface="Gill Sans MT"/>
              </a:rPr>
              <a:t>producen </a:t>
            </a:r>
            <a:r>
              <a:rPr sz="2500" b="1" spc="-5" dirty="0">
                <a:latin typeface="Gill Sans MT"/>
                <a:cs typeface="Gill Sans MT"/>
              </a:rPr>
              <a:t>la  </a:t>
            </a:r>
            <a:r>
              <a:rPr sz="2500" b="1" spc="-10" dirty="0">
                <a:latin typeface="Gill Sans MT"/>
                <a:cs typeface="Gill Sans MT"/>
              </a:rPr>
              <a:t>perdida </a:t>
            </a:r>
            <a:r>
              <a:rPr sz="2500" b="1" spc="-5" dirty="0">
                <a:latin typeface="Gill Sans MT"/>
                <a:cs typeface="Gill Sans MT"/>
              </a:rPr>
              <a:t>de la integridad de los  tejidos</a:t>
            </a:r>
            <a:r>
              <a:rPr sz="2500" b="1" spc="10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blandos	</a:t>
            </a:r>
            <a:r>
              <a:rPr sz="2500" b="1" spc="-5" dirty="0">
                <a:latin typeface="Gill Sans MT"/>
                <a:cs typeface="Gill Sans MT"/>
              </a:rPr>
              <a:t>(piel, mucosas,  músculos, vísceras) Son  </a:t>
            </a:r>
            <a:r>
              <a:rPr sz="2500" b="1" spc="-15" dirty="0">
                <a:latin typeface="Gill Sans MT"/>
                <a:cs typeface="Gill Sans MT"/>
              </a:rPr>
              <a:t>producidas </a:t>
            </a:r>
            <a:r>
              <a:rPr sz="2500" b="1" spc="-5" dirty="0">
                <a:latin typeface="Gill Sans MT"/>
                <a:cs typeface="Gill Sans MT"/>
              </a:rPr>
              <a:t>por </a:t>
            </a:r>
            <a:r>
              <a:rPr sz="2500" b="1" spc="-15" dirty="0">
                <a:latin typeface="Gill Sans MT"/>
                <a:cs typeface="Gill Sans MT"/>
              </a:rPr>
              <a:t>agentes </a:t>
            </a:r>
            <a:r>
              <a:rPr sz="2500" b="1" spc="-5" dirty="0">
                <a:latin typeface="Gill Sans MT"/>
                <a:cs typeface="Gill Sans MT"/>
              </a:rPr>
              <a:t>externos,  como un cuchillo o </a:t>
            </a:r>
            <a:r>
              <a:rPr sz="2500" b="1" spc="-15" dirty="0">
                <a:latin typeface="Gill Sans MT"/>
                <a:cs typeface="Gill Sans MT"/>
              </a:rPr>
              <a:t>agentes  </a:t>
            </a:r>
            <a:r>
              <a:rPr sz="2500" b="1" spc="-10" dirty="0">
                <a:latin typeface="Gill Sans MT"/>
                <a:cs typeface="Gill Sans MT"/>
              </a:rPr>
              <a:t>internos </a:t>
            </a:r>
            <a:r>
              <a:rPr sz="2500" b="1" spc="-5" dirty="0">
                <a:latin typeface="Gill Sans MT"/>
                <a:cs typeface="Gill Sans MT"/>
              </a:rPr>
              <a:t>como un hueso  </a:t>
            </a:r>
            <a:r>
              <a:rPr sz="2500" b="1" spc="-15" dirty="0">
                <a:latin typeface="Gill Sans MT"/>
                <a:cs typeface="Gill Sans MT"/>
              </a:rPr>
              <a:t>fracturado.</a:t>
            </a:r>
            <a:endParaRPr sz="25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510"/>
              </a:spcBef>
            </a:pP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Señales</a:t>
            </a:r>
            <a:r>
              <a:rPr sz="2500" b="1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:</a:t>
            </a:r>
            <a:endParaRPr sz="2500">
              <a:latin typeface="Gill Sans MT"/>
              <a:cs typeface="Gill Sans MT"/>
            </a:endParaRPr>
          </a:p>
          <a:p>
            <a:pPr marL="12700" marR="150495">
              <a:lnSpc>
                <a:spcPct val="100000"/>
              </a:lnSpc>
            </a:pPr>
            <a:r>
              <a:rPr sz="2500" b="1" spc="-45" dirty="0">
                <a:latin typeface="Gill Sans MT"/>
                <a:cs typeface="Gill Sans MT"/>
              </a:rPr>
              <a:t>Dolor, </a:t>
            </a:r>
            <a:r>
              <a:rPr sz="2500" b="1" spc="-10" dirty="0">
                <a:latin typeface="Gill Sans MT"/>
                <a:cs typeface="Gill Sans MT"/>
              </a:rPr>
              <a:t>hemorragia, </a:t>
            </a:r>
            <a:r>
              <a:rPr sz="2500" b="1" spc="-5" dirty="0">
                <a:latin typeface="Gill Sans MT"/>
                <a:cs typeface="Gill Sans MT"/>
              </a:rPr>
              <a:t>destrucción</a:t>
            </a:r>
            <a:r>
              <a:rPr sz="2500" b="1" spc="-425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o  daño de los tejidos</a:t>
            </a:r>
            <a:r>
              <a:rPr sz="2500" b="1" spc="40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blandos.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971666" y="1856104"/>
            <a:ext cx="3481069" cy="32782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0287" y="724026"/>
            <a:ext cx="780415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CLAISIFICACION </a:t>
            </a:r>
            <a:r>
              <a:rPr spc="-5" dirty="0"/>
              <a:t>DE </a:t>
            </a:r>
            <a:r>
              <a:rPr spc="-35" dirty="0"/>
              <a:t>HERIDAS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1024" y="2565272"/>
            <a:ext cx="5189855" cy="2206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43865" indent="-431800">
              <a:lnSpc>
                <a:spcPts val="335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444500" algn="l"/>
              </a:tabLst>
            </a:pPr>
            <a:r>
              <a:rPr sz="2700" b="1" dirty="0">
                <a:latin typeface="Gill Sans MT"/>
                <a:cs typeface="Gill Sans MT"/>
              </a:rPr>
              <a:t>Heridas</a:t>
            </a:r>
            <a:r>
              <a:rPr sz="2700" b="1" spc="15" dirty="0">
                <a:latin typeface="Gill Sans MT"/>
                <a:cs typeface="Gill Sans MT"/>
              </a:rPr>
              <a:t> </a:t>
            </a:r>
            <a:r>
              <a:rPr sz="2700" b="1" spc="5" dirty="0">
                <a:latin typeface="Gill Sans MT"/>
                <a:cs typeface="Gill Sans MT"/>
              </a:rPr>
              <a:t>abiertas</a:t>
            </a:r>
            <a:endParaRPr sz="2700">
              <a:latin typeface="Gill Sans MT"/>
              <a:cs typeface="Gill Sans MT"/>
            </a:endParaRPr>
          </a:p>
          <a:p>
            <a:pPr marL="444500" indent="-432434">
              <a:lnSpc>
                <a:spcPts val="454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445134" algn="l"/>
              </a:tabLst>
            </a:pPr>
            <a:r>
              <a:rPr sz="2700" b="1" dirty="0">
                <a:latin typeface="Gill Sans MT"/>
                <a:cs typeface="Gill Sans MT"/>
              </a:rPr>
              <a:t>Heridas</a:t>
            </a:r>
            <a:r>
              <a:rPr sz="2700" b="1" spc="1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cerradas</a:t>
            </a:r>
            <a:endParaRPr sz="2700">
              <a:latin typeface="Gill Sans MT"/>
              <a:cs typeface="Gill Sans MT"/>
            </a:endParaRPr>
          </a:p>
          <a:p>
            <a:pPr marL="443865" indent="-431800">
              <a:lnSpc>
                <a:spcPts val="454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444500" algn="l"/>
              </a:tabLst>
            </a:pPr>
            <a:r>
              <a:rPr sz="2700" b="1" dirty="0">
                <a:latin typeface="Gill Sans MT"/>
                <a:cs typeface="Gill Sans MT"/>
              </a:rPr>
              <a:t>Heridas simples o </a:t>
            </a:r>
            <a:r>
              <a:rPr sz="2700" b="1" spc="-25" dirty="0">
                <a:latin typeface="Gill Sans MT"/>
                <a:cs typeface="Gill Sans MT"/>
              </a:rPr>
              <a:t>leves</a:t>
            </a:r>
            <a:endParaRPr sz="2700">
              <a:latin typeface="Gill Sans MT"/>
              <a:cs typeface="Gill Sans MT"/>
            </a:endParaRPr>
          </a:p>
          <a:p>
            <a:pPr marL="443865" indent="-431800">
              <a:lnSpc>
                <a:spcPts val="4850"/>
              </a:lnSpc>
              <a:buClr>
                <a:srgbClr val="CC0000"/>
              </a:buClr>
              <a:buSzPct val="155555"/>
              <a:buFont typeface="Wingdings"/>
              <a:buChar char=""/>
              <a:tabLst>
                <a:tab pos="444500" algn="l"/>
              </a:tabLst>
            </a:pPr>
            <a:r>
              <a:rPr sz="2700" b="1" dirty="0">
                <a:latin typeface="Gill Sans MT"/>
                <a:cs typeface="Gill Sans MT"/>
              </a:rPr>
              <a:t>Heridas complicadas o</a:t>
            </a:r>
            <a:r>
              <a:rPr sz="2700" b="1" spc="-50" dirty="0">
                <a:latin typeface="Gill Sans MT"/>
                <a:cs typeface="Gill Sans MT"/>
              </a:rPr>
              <a:t> </a:t>
            </a:r>
            <a:r>
              <a:rPr sz="2700" b="1" spc="-25" dirty="0">
                <a:latin typeface="Gill Sans MT"/>
                <a:cs typeface="Gill Sans MT"/>
              </a:rPr>
              <a:t>graves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34430" y="1928113"/>
            <a:ext cx="1334134" cy="20415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6480" y="1847087"/>
            <a:ext cx="2373629" cy="1929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04634" y="4133468"/>
            <a:ext cx="2216657" cy="17156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1422018"/>
            <a:ext cx="7602220" cy="3917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045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Clasificación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según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el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elemento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que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la</a:t>
            </a:r>
            <a:r>
              <a:rPr sz="2700" b="1" spc="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spc="-15" dirty="0">
                <a:solidFill>
                  <a:srgbClr val="CC0000"/>
                </a:solidFill>
                <a:latin typeface="Gill Sans MT"/>
                <a:cs typeface="Gill Sans MT"/>
              </a:rPr>
              <a:t>produce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4100">
              <a:latin typeface="Times New Roman"/>
              <a:cs typeface="Times New Roman"/>
            </a:endParaRPr>
          </a:p>
          <a:p>
            <a:pPr marL="227329" indent="-215265">
              <a:lnSpc>
                <a:spcPct val="100000"/>
              </a:lnSpc>
              <a:buFont typeface="Gill Sans MT"/>
              <a:buChar char="•"/>
              <a:tabLst>
                <a:tab pos="227965" algn="l"/>
              </a:tabLst>
            </a:pPr>
            <a:r>
              <a:rPr sz="2700" b="1" spc="-5" dirty="0">
                <a:latin typeface="Gill Sans MT"/>
                <a:cs typeface="Gill Sans MT"/>
              </a:rPr>
              <a:t>Heridas </a:t>
            </a:r>
            <a:r>
              <a:rPr sz="2700" b="1" dirty="0">
                <a:latin typeface="Gill Sans MT"/>
                <a:cs typeface="Gill Sans MT"/>
              </a:rPr>
              <a:t>cortantes o</a:t>
            </a:r>
            <a:r>
              <a:rPr sz="2700" b="1" spc="3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incisas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Font typeface="Gill Sans MT"/>
              <a:buChar char="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Font typeface="Gill Sans MT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27329" indent="-215265">
              <a:lnSpc>
                <a:spcPct val="100000"/>
              </a:lnSpc>
              <a:buFont typeface="Gill Sans MT"/>
              <a:buChar char="•"/>
              <a:tabLst>
                <a:tab pos="227965" algn="l"/>
              </a:tabLst>
            </a:pPr>
            <a:r>
              <a:rPr sz="2700" b="1" spc="-5" dirty="0">
                <a:latin typeface="Gill Sans MT"/>
                <a:cs typeface="Gill Sans MT"/>
              </a:rPr>
              <a:t>Heridas</a:t>
            </a:r>
            <a:r>
              <a:rPr sz="2700" b="1" spc="20" dirty="0">
                <a:latin typeface="Gill Sans MT"/>
                <a:cs typeface="Gill Sans MT"/>
              </a:rPr>
              <a:t> </a:t>
            </a:r>
            <a:r>
              <a:rPr sz="2700" b="1" spc="-15" dirty="0">
                <a:latin typeface="Gill Sans MT"/>
                <a:cs typeface="Gill Sans MT"/>
              </a:rPr>
              <a:t>avulsivas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buFont typeface="Gill Sans MT"/>
              <a:buChar char="•"/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Font typeface="Gill Sans MT"/>
              <a:buChar char="•"/>
            </a:pPr>
            <a:endParaRPr sz="2500">
              <a:latin typeface="Times New Roman"/>
              <a:cs typeface="Times New Roman"/>
            </a:endParaRPr>
          </a:p>
          <a:p>
            <a:pPr marL="227329" indent="-215265">
              <a:lnSpc>
                <a:spcPct val="100000"/>
              </a:lnSpc>
              <a:spcBef>
                <a:spcPts val="5"/>
              </a:spcBef>
              <a:buFont typeface="Gill Sans MT"/>
              <a:buChar char="•"/>
              <a:tabLst>
                <a:tab pos="227965" algn="l"/>
              </a:tabLst>
            </a:pPr>
            <a:r>
              <a:rPr sz="2700" b="1" spc="-5" dirty="0">
                <a:latin typeface="Gill Sans MT"/>
                <a:cs typeface="Gill Sans MT"/>
              </a:rPr>
              <a:t>Contusiones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841870" y="2419578"/>
            <a:ext cx="1894077" cy="1069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27646" y="2405227"/>
            <a:ext cx="1922780" cy="1098550"/>
          </a:xfrm>
          <a:custGeom>
            <a:avLst/>
            <a:gdLst/>
            <a:ahLst/>
            <a:cxnLst/>
            <a:rect l="l" t="t" r="r" b="b"/>
            <a:pathLst>
              <a:path w="1922779" h="1098550">
                <a:moveTo>
                  <a:pt x="0" y="1097940"/>
                </a:moveTo>
                <a:lnTo>
                  <a:pt x="1922652" y="1097940"/>
                </a:lnTo>
                <a:lnTo>
                  <a:pt x="1922652" y="0"/>
                </a:lnTo>
                <a:lnTo>
                  <a:pt x="0" y="0"/>
                </a:lnTo>
                <a:lnTo>
                  <a:pt x="0" y="1097940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44364" y="3562730"/>
            <a:ext cx="1480692" cy="2102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0140" y="3548379"/>
            <a:ext cx="1509395" cy="2131695"/>
          </a:xfrm>
          <a:custGeom>
            <a:avLst/>
            <a:gdLst/>
            <a:ahLst/>
            <a:cxnLst/>
            <a:rect l="l" t="t" r="r" b="b"/>
            <a:pathLst>
              <a:path w="1509395" h="2131695">
                <a:moveTo>
                  <a:pt x="0" y="2131314"/>
                </a:moveTo>
                <a:lnTo>
                  <a:pt x="1509267" y="2131314"/>
                </a:lnTo>
                <a:lnTo>
                  <a:pt x="1509267" y="0"/>
                </a:lnTo>
                <a:lnTo>
                  <a:pt x="0" y="0"/>
                </a:lnTo>
                <a:lnTo>
                  <a:pt x="0" y="2131314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59243" y="4542154"/>
            <a:ext cx="1852168" cy="13177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45019" y="4527803"/>
            <a:ext cx="1880870" cy="1346835"/>
          </a:xfrm>
          <a:custGeom>
            <a:avLst/>
            <a:gdLst/>
            <a:ahLst/>
            <a:cxnLst/>
            <a:rect l="l" t="t" r="r" b="b"/>
            <a:pathLst>
              <a:path w="1880870" h="1346835">
                <a:moveTo>
                  <a:pt x="0" y="1346327"/>
                </a:moveTo>
                <a:lnTo>
                  <a:pt x="1880743" y="1346327"/>
                </a:lnTo>
                <a:lnTo>
                  <a:pt x="1880743" y="0"/>
                </a:lnTo>
                <a:lnTo>
                  <a:pt x="0" y="0"/>
                </a:lnTo>
                <a:lnTo>
                  <a:pt x="0" y="1346327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82649" y="405206"/>
            <a:ext cx="76352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CLASIFICACION </a:t>
            </a:r>
            <a:r>
              <a:rPr spc="-5" dirty="0"/>
              <a:t>DE</a:t>
            </a:r>
            <a:r>
              <a:rPr spc="-15" dirty="0"/>
              <a:t> </a:t>
            </a:r>
            <a:r>
              <a:rPr spc="-35" dirty="0"/>
              <a:t>HERIDAS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427" y="2500502"/>
            <a:ext cx="2176526" cy="14258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9140" y="2486278"/>
            <a:ext cx="2205355" cy="1454785"/>
          </a:xfrm>
          <a:custGeom>
            <a:avLst/>
            <a:gdLst/>
            <a:ahLst/>
            <a:cxnLst/>
            <a:rect l="l" t="t" r="r" b="b"/>
            <a:pathLst>
              <a:path w="2205355" h="1454785">
                <a:moveTo>
                  <a:pt x="0" y="1454403"/>
                </a:moveTo>
                <a:lnTo>
                  <a:pt x="2205101" y="1454403"/>
                </a:lnTo>
                <a:lnTo>
                  <a:pt x="2205101" y="0"/>
                </a:lnTo>
                <a:lnTo>
                  <a:pt x="0" y="0"/>
                </a:lnTo>
                <a:lnTo>
                  <a:pt x="0" y="1454403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3427" y="4333239"/>
            <a:ext cx="2511425" cy="16724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40" y="4318888"/>
            <a:ext cx="2540000" cy="1701164"/>
          </a:xfrm>
          <a:custGeom>
            <a:avLst/>
            <a:gdLst/>
            <a:ahLst/>
            <a:cxnLst/>
            <a:rect l="l" t="t" r="r" b="b"/>
            <a:pathLst>
              <a:path w="2540000" h="1701164">
                <a:moveTo>
                  <a:pt x="0" y="1701037"/>
                </a:moveTo>
                <a:lnTo>
                  <a:pt x="2540000" y="1701037"/>
                </a:lnTo>
                <a:lnTo>
                  <a:pt x="2540000" y="0"/>
                </a:lnTo>
                <a:lnTo>
                  <a:pt x="0" y="0"/>
                </a:lnTo>
                <a:lnTo>
                  <a:pt x="0" y="1701037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39157" y="4295393"/>
            <a:ext cx="3264789" cy="1632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924805" y="4281169"/>
            <a:ext cx="3293745" cy="1661795"/>
          </a:xfrm>
          <a:custGeom>
            <a:avLst/>
            <a:gdLst/>
            <a:ahLst/>
            <a:cxnLst/>
            <a:rect l="l" t="t" r="r" b="b"/>
            <a:pathLst>
              <a:path w="3293745" h="1661795">
                <a:moveTo>
                  <a:pt x="0" y="1661414"/>
                </a:moveTo>
                <a:lnTo>
                  <a:pt x="3293490" y="1661414"/>
                </a:lnTo>
                <a:lnTo>
                  <a:pt x="3293490" y="0"/>
                </a:lnTo>
                <a:lnTo>
                  <a:pt x="0" y="0"/>
                </a:lnTo>
                <a:lnTo>
                  <a:pt x="0" y="1661414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17016" y="1422018"/>
            <a:ext cx="7508875" cy="24472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Clasificación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según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el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elemento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que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la</a:t>
            </a:r>
            <a:r>
              <a:rPr sz="2700" b="1" spc="3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spc="-15" dirty="0">
                <a:solidFill>
                  <a:srgbClr val="CC0000"/>
                </a:solidFill>
                <a:latin typeface="Gill Sans MT"/>
                <a:cs typeface="Gill Sans MT"/>
              </a:rPr>
              <a:t>produce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4150">
              <a:latin typeface="Times New Roman"/>
              <a:cs typeface="Times New Roman"/>
            </a:endParaRPr>
          </a:p>
          <a:p>
            <a:pPr marL="4423410" indent="-311785">
              <a:lnSpc>
                <a:spcPct val="100000"/>
              </a:lnSpc>
              <a:spcBef>
                <a:spcPts val="5"/>
              </a:spcBef>
              <a:buFont typeface="Gill Sans MT"/>
              <a:buChar char="•"/>
              <a:tabLst>
                <a:tab pos="4423410" algn="l"/>
                <a:tab pos="4424045" algn="l"/>
              </a:tabLst>
            </a:pPr>
            <a:r>
              <a:rPr sz="2700" b="1" spc="-5" dirty="0">
                <a:latin typeface="Gill Sans MT"/>
                <a:cs typeface="Gill Sans MT"/>
              </a:rPr>
              <a:t>Hematoma</a:t>
            </a:r>
            <a:endParaRPr sz="2700">
              <a:latin typeface="Gill Sans MT"/>
              <a:cs typeface="Gill Sans MT"/>
            </a:endParaRPr>
          </a:p>
          <a:p>
            <a:pPr marL="4387850" indent="-276225">
              <a:lnSpc>
                <a:spcPct val="100000"/>
              </a:lnSpc>
              <a:spcBef>
                <a:spcPts val="645"/>
              </a:spcBef>
              <a:buFont typeface="Gill Sans MT"/>
              <a:buChar char="•"/>
              <a:tabLst>
                <a:tab pos="4387850" algn="l"/>
                <a:tab pos="4388485" algn="l"/>
              </a:tabLst>
            </a:pPr>
            <a:r>
              <a:rPr sz="2700" b="1" spc="-5" dirty="0">
                <a:latin typeface="Gill Sans MT"/>
                <a:cs typeface="Gill Sans MT"/>
              </a:rPr>
              <a:t>Aplastamiento</a:t>
            </a:r>
            <a:endParaRPr sz="2700">
              <a:latin typeface="Gill Sans MT"/>
              <a:cs typeface="Gill Sans MT"/>
            </a:endParaRPr>
          </a:p>
          <a:p>
            <a:pPr marL="4423410" indent="-311785">
              <a:lnSpc>
                <a:spcPct val="100000"/>
              </a:lnSpc>
              <a:spcBef>
                <a:spcPts val="650"/>
              </a:spcBef>
              <a:buFont typeface="Gill Sans MT"/>
              <a:buChar char="•"/>
              <a:tabLst>
                <a:tab pos="4423410" algn="l"/>
                <a:tab pos="4424045" algn="l"/>
              </a:tabLst>
            </a:pPr>
            <a:r>
              <a:rPr sz="2700" b="1" dirty="0">
                <a:latin typeface="Gill Sans MT"/>
                <a:cs typeface="Gill Sans MT"/>
              </a:rPr>
              <a:t>Cortopunzante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382649" y="234187"/>
            <a:ext cx="76352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/>
              <a:t>CLASIFICACION </a:t>
            </a:r>
            <a:r>
              <a:rPr spc="-5" dirty="0"/>
              <a:t>DE</a:t>
            </a:r>
            <a:r>
              <a:rPr spc="-15" dirty="0"/>
              <a:t> </a:t>
            </a:r>
            <a:r>
              <a:rPr spc="-35" dirty="0"/>
              <a:t>HERIDAS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6276" y="1928113"/>
            <a:ext cx="2797429" cy="3838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511925" y="1913762"/>
            <a:ext cx="2826385" cy="3867150"/>
          </a:xfrm>
          <a:custGeom>
            <a:avLst/>
            <a:gdLst/>
            <a:ahLst/>
            <a:cxnLst/>
            <a:rect l="l" t="t" r="r" b="b"/>
            <a:pathLst>
              <a:path w="2826384" h="3867150">
                <a:moveTo>
                  <a:pt x="0" y="3866769"/>
                </a:moveTo>
                <a:lnTo>
                  <a:pt x="2826004" y="3866769"/>
                </a:lnTo>
                <a:lnTo>
                  <a:pt x="2826004" y="0"/>
                </a:lnTo>
                <a:lnTo>
                  <a:pt x="0" y="0"/>
                </a:lnTo>
                <a:lnTo>
                  <a:pt x="0" y="3866769"/>
                </a:lnTo>
                <a:close/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51687" y="1357375"/>
            <a:ext cx="4667123" cy="23115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96389" y="4052442"/>
            <a:ext cx="1738757" cy="17858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86177" y="234187"/>
            <a:ext cx="60305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USO </a:t>
            </a:r>
            <a:r>
              <a:rPr spc="-5" dirty="0"/>
              <a:t>DEL</a:t>
            </a:r>
            <a:r>
              <a:rPr spc="-625" dirty="0"/>
              <a:t> </a:t>
            </a:r>
            <a:r>
              <a:rPr spc="-35" dirty="0"/>
              <a:t>TORNIQUETE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61" y="578560"/>
            <a:ext cx="3714750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LAS</a:t>
            </a:r>
            <a:r>
              <a:rPr sz="4500" spc="-760" dirty="0"/>
              <a:t> </a:t>
            </a:r>
            <a:r>
              <a:rPr sz="4500" spc="-45" dirty="0"/>
              <a:t>VENDAS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2563748" y="2387218"/>
            <a:ext cx="6098921" cy="31864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084958" y="5710808"/>
            <a:ext cx="123507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Cu</a:t>
            </a:r>
            <a:r>
              <a:rPr sz="2700" b="1" spc="-15" dirty="0">
                <a:solidFill>
                  <a:srgbClr val="CC0000"/>
                </a:solidFill>
                <a:latin typeface="Gill Sans MT"/>
                <a:cs typeface="Gill Sans MT"/>
              </a:rPr>
              <a:t>e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rpo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32128" y="1497278"/>
            <a:ext cx="191897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Cabo</a:t>
            </a:r>
            <a:r>
              <a:rPr sz="27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Inicial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79667" y="1661286"/>
            <a:ext cx="17468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Cabo</a:t>
            </a:r>
            <a:r>
              <a:rPr sz="2700" b="1" spc="-7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Final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248026" y="2142362"/>
            <a:ext cx="567690" cy="1067435"/>
          </a:xfrm>
          <a:custGeom>
            <a:avLst/>
            <a:gdLst/>
            <a:ahLst/>
            <a:cxnLst/>
            <a:rect l="l" t="t" r="r" b="b"/>
            <a:pathLst>
              <a:path w="567689" h="1067435">
                <a:moveTo>
                  <a:pt x="52436" y="69242"/>
                </a:moveTo>
                <a:lnTo>
                  <a:pt x="27073" y="82517"/>
                </a:lnTo>
                <a:lnTo>
                  <a:pt x="542036" y="1066927"/>
                </a:lnTo>
                <a:lnTo>
                  <a:pt x="567309" y="1053719"/>
                </a:lnTo>
                <a:lnTo>
                  <a:pt x="52436" y="69242"/>
                </a:lnTo>
                <a:close/>
              </a:path>
              <a:path w="567689" h="1067435">
                <a:moveTo>
                  <a:pt x="0" y="0"/>
                </a:moveTo>
                <a:lnTo>
                  <a:pt x="1778" y="95758"/>
                </a:lnTo>
                <a:lnTo>
                  <a:pt x="27073" y="82517"/>
                </a:lnTo>
                <a:lnTo>
                  <a:pt x="20447" y="69850"/>
                </a:lnTo>
                <a:lnTo>
                  <a:pt x="45847" y="56642"/>
                </a:lnTo>
                <a:lnTo>
                  <a:pt x="76510" y="56642"/>
                </a:lnTo>
                <a:lnTo>
                  <a:pt x="77724" y="56007"/>
                </a:lnTo>
                <a:lnTo>
                  <a:pt x="0" y="0"/>
                </a:lnTo>
                <a:close/>
              </a:path>
              <a:path w="567689" h="1067435">
                <a:moveTo>
                  <a:pt x="45847" y="56642"/>
                </a:moveTo>
                <a:lnTo>
                  <a:pt x="20447" y="69850"/>
                </a:lnTo>
                <a:lnTo>
                  <a:pt x="27073" y="82517"/>
                </a:lnTo>
                <a:lnTo>
                  <a:pt x="52436" y="69242"/>
                </a:lnTo>
                <a:lnTo>
                  <a:pt x="45847" y="56642"/>
                </a:lnTo>
                <a:close/>
              </a:path>
              <a:path w="567689" h="1067435">
                <a:moveTo>
                  <a:pt x="76510" y="56642"/>
                </a:moveTo>
                <a:lnTo>
                  <a:pt x="45847" y="56642"/>
                </a:lnTo>
                <a:lnTo>
                  <a:pt x="52436" y="69242"/>
                </a:lnTo>
                <a:lnTo>
                  <a:pt x="76510" y="566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694428" y="1973960"/>
            <a:ext cx="1113790" cy="507365"/>
          </a:xfrm>
          <a:custGeom>
            <a:avLst/>
            <a:gdLst/>
            <a:ahLst/>
            <a:cxnLst/>
            <a:rect l="l" t="t" r="r" b="b"/>
            <a:pathLst>
              <a:path w="1113789" h="507364">
                <a:moveTo>
                  <a:pt x="1029075" y="26107"/>
                </a:moveTo>
                <a:lnTo>
                  <a:pt x="0" y="481202"/>
                </a:lnTo>
                <a:lnTo>
                  <a:pt x="11557" y="507238"/>
                </a:lnTo>
                <a:lnTo>
                  <a:pt x="1040647" y="52261"/>
                </a:lnTo>
                <a:lnTo>
                  <a:pt x="1029075" y="26107"/>
                </a:lnTo>
                <a:close/>
              </a:path>
              <a:path w="1113789" h="507364">
                <a:moveTo>
                  <a:pt x="1100244" y="20320"/>
                </a:moveTo>
                <a:lnTo>
                  <a:pt x="1042162" y="20320"/>
                </a:lnTo>
                <a:lnTo>
                  <a:pt x="1053719" y="46482"/>
                </a:lnTo>
                <a:lnTo>
                  <a:pt x="1040647" y="52261"/>
                </a:lnTo>
                <a:lnTo>
                  <a:pt x="1052195" y="78359"/>
                </a:lnTo>
                <a:lnTo>
                  <a:pt x="1100244" y="20320"/>
                </a:lnTo>
                <a:close/>
              </a:path>
              <a:path w="1113789" h="507364">
                <a:moveTo>
                  <a:pt x="1042162" y="20320"/>
                </a:moveTo>
                <a:lnTo>
                  <a:pt x="1029075" y="26107"/>
                </a:lnTo>
                <a:lnTo>
                  <a:pt x="1040647" y="52261"/>
                </a:lnTo>
                <a:lnTo>
                  <a:pt x="1053719" y="46482"/>
                </a:lnTo>
                <a:lnTo>
                  <a:pt x="1042162" y="20320"/>
                </a:lnTo>
                <a:close/>
              </a:path>
              <a:path w="1113789" h="507364">
                <a:moveTo>
                  <a:pt x="1017524" y="0"/>
                </a:moveTo>
                <a:lnTo>
                  <a:pt x="1029075" y="26107"/>
                </a:lnTo>
                <a:lnTo>
                  <a:pt x="1042162" y="20320"/>
                </a:lnTo>
                <a:lnTo>
                  <a:pt x="1100244" y="20320"/>
                </a:lnTo>
                <a:lnTo>
                  <a:pt x="1113282" y="4572"/>
                </a:lnTo>
                <a:lnTo>
                  <a:pt x="1017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06700" y="3228847"/>
            <a:ext cx="1200150" cy="2456815"/>
          </a:xfrm>
          <a:custGeom>
            <a:avLst/>
            <a:gdLst/>
            <a:ahLst/>
            <a:cxnLst/>
            <a:rect l="l" t="t" r="r" b="b"/>
            <a:pathLst>
              <a:path w="1200150" h="2456815">
                <a:moveTo>
                  <a:pt x="0" y="2360549"/>
                </a:moveTo>
                <a:lnTo>
                  <a:pt x="1269" y="2456434"/>
                </a:lnTo>
                <a:lnTo>
                  <a:pt x="76595" y="2398268"/>
                </a:lnTo>
                <a:lnTo>
                  <a:pt x="45212" y="2398268"/>
                </a:lnTo>
                <a:lnTo>
                  <a:pt x="19431" y="2385822"/>
                </a:lnTo>
                <a:lnTo>
                  <a:pt x="25650" y="2372972"/>
                </a:lnTo>
                <a:lnTo>
                  <a:pt x="0" y="2360549"/>
                </a:lnTo>
                <a:close/>
              </a:path>
              <a:path w="1200150" h="2456815">
                <a:moveTo>
                  <a:pt x="25650" y="2372972"/>
                </a:moveTo>
                <a:lnTo>
                  <a:pt x="19431" y="2385822"/>
                </a:lnTo>
                <a:lnTo>
                  <a:pt x="45212" y="2398268"/>
                </a:lnTo>
                <a:lnTo>
                  <a:pt x="51415" y="2385451"/>
                </a:lnTo>
                <a:lnTo>
                  <a:pt x="25650" y="2372972"/>
                </a:lnTo>
                <a:close/>
              </a:path>
              <a:path w="1200150" h="2456815">
                <a:moveTo>
                  <a:pt x="51415" y="2385451"/>
                </a:moveTo>
                <a:lnTo>
                  <a:pt x="45212" y="2398268"/>
                </a:lnTo>
                <a:lnTo>
                  <a:pt x="76595" y="2398268"/>
                </a:lnTo>
                <a:lnTo>
                  <a:pt x="77088" y="2397887"/>
                </a:lnTo>
                <a:lnTo>
                  <a:pt x="51415" y="2385451"/>
                </a:lnTo>
                <a:close/>
              </a:path>
              <a:path w="1200150" h="2456815">
                <a:moveTo>
                  <a:pt x="1174241" y="0"/>
                </a:moveTo>
                <a:lnTo>
                  <a:pt x="25650" y="2372972"/>
                </a:lnTo>
                <a:lnTo>
                  <a:pt x="51415" y="2385451"/>
                </a:lnTo>
                <a:lnTo>
                  <a:pt x="1200023" y="12446"/>
                </a:lnTo>
                <a:lnTo>
                  <a:pt x="11742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1910028"/>
            <a:ext cx="5666740" cy="3380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Hemorragias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de</a:t>
            </a:r>
            <a:r>
              <a:rPr sz="3100" b="1" spc="4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nariz</a:t>
            </a:r>
            <a:endParaRPr sz="3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700" b="1" dirty="0">
                <a:latin typeface="Gill Sans MT"/>
                <a:cs typeface="Gill Sans MT"/>
              </a:rPr>
              <a:t>El </a:t>
            </a:r>
            <a:r>
              <a:rPr sz="2700" b="1" spc="-10" dirty="0">
                <a:latin typeface="Gill Sans MT"/>
                <a:cs typeface="Gill Sans MT"/>
              </a:rPr>
              <a:t>origen </a:t>
            </a:r>
            <a:r>
              <a:rPr sz="2700" b="1" dirty="0">
                <a:latin typeface="Gill Sans MT"/>
                <a:cs typeface="Gill Sans MT"/>
              </a:rPr>
              <a:t>de </a:t>
            </a:r>
            <a:r>
              <a:rPr sz="2700" b="1" spc="-5" dirty="0">
                <a:latin typeface="Gill Sans MT"/>
                <a:cs typeface="Gill Sans MT"/>
              </a:rPr>
              <a:t>estas </a:t>
            </a:r>
            <a:r>
              <a:rPr sz="2700" b="1" spc="-10" dirty="0">
                <a:latin typeface="Gill Sans MT"/>
                <a:cs typeface="Gill Sans MT"/>
              </a:rPr>
              <a:t>hemorragias </a:t>
            </a:r>
            <a:r>
              <a:rPr sz="2700" b="1" dirty="0">
                <a:latin typeface="Gill Sans MT"/>
                <a:cs typeface="Gill Sans MT"/>
              </a:rPr>
              <a:t>es  </a:t>
            </a:r>
            <a:r>
              <a:rPr sz="2700" b="1" spc="-20" dirty="0">
                <a:latin typeface="Gill Sans MT"/>
                <a:cs typeface="Gill Sans MT"/>
              </a:rPr>
              <a:t>diverso, </a:t>
            </a:r>
            <a:r>
              <a:rPr sz="2700" b="1" dirty="0">
                <a:latin typeface="Gill Sans MT"/>
                <a:cs typeface="Gill Sans MT"/>
              </a:rPr>
              <a:t>pueden ser </a:t>
            </a:r>
            <a:r>
              <a:rPr sz="2700" b="1" spc="-15" dirty="0">
                <a:latin typeface="Gill Sans MT"/>
                <a:cs typeface="Gill Sans MT"/>
              </a:rPr>
              <a:t>producidas </a:t>
            </a:r>
            <a:r>
              <a:rPr sz="2700" b="1" dirty="0">
                <a:latin typeface="Gill Sans MT"/>
                <a:cs typeface="Gill Sans MT"/>
              </a:rPr>
              <a:t>por  un golpe, por un </a:t>
            </a:r>
            <a:r>
              <a:rPr sz="2700" b="1" spc="-5" dirty="0">
                <a:latin typeface="Gill Sans MT"/>
                <a:cs typeface="Gill Sans MT"/>
              </a:rPr>
              <a:t>desgaste </a:t>
            </a:r>
            <a:r>
              <a:rPr sz="2700" b="1" dirty="0">
                <a:latin typeface="Gill Sans MT"/>
                <a:cs typeface="Gill Sans MT"/>
              </a:rPr>
              <a:t>de la  </a:t>
            </a:r>
            <a:r>
              <a:rPr sz="2700" b="1" spc="-5" dirty="0">
                <a:latin typeface="Gill Sans MT"/>
                <a:cs typeface="Gill Sans MT"/>
              </a:rPr>
              <a:t>mucosa nasal </a:t>
            </a:r>
            <a:r>
              <a:rPr sz="2700" b="1" dirty="0">
                <a:latin typeface="Gill Sans MT"/>
                <a:cs typeface="Gill Sans MT"/>
              </a:rPr>
              <a:t>o como</a:t>
            </a:r>
            <a:r>
              <a:rPr sz="2700" b="1" spc="-9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consecuencia  de una </a:t>
            </a:r>
            <a:r>
              <a:rPr sz="2700" b="1" spc="-5" dirty="0">
                <a:latin typeface="Gill Sans MT"/>
                <a:cs typeface="Gill Sans MT"/>
              </a:rPr>
              <a:t>patología </a:t>
            </a:r>
            <a:r>
              <a:rPr sz="2700" b="1" dirty="0">
                <a:latin typeface="Gill Sans MT"/>
                <a:cs typeface="Gill Sans MT"/>
              </a:rPr>
              <a:t>en la que la  </a:t>
            </a:r>
            <a:r>
              <a:rPr sz="2700" b="1" spc="-10" dirty="0">
                <a:latin typeface="Gill Sans MT"/>
                <a:cs typeface="Gill Sans MT"/>
              </a:rPr>
              <a:t>hemorragia </a:t>
            </a:r>
            <a:r>
              <a:rPr sz="2700" b="1" dirty="0">
                <a:latin typeface="Gill Sans MT"/>
                <a:cs typeface="Gill Sans MT"/>
              </a:rPr>
              <a:t>sería un </a:t>
            </a:r>
            <a:r>
              <a:rPr sz="2700" b="1" spc="-15" dirty="0">
                <a:latin typeface="Gill Sans MT"/>
                <a:cs typeface="Gill Sans MT"/>
              </a:rPr>
              <a:t>signo.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367526" y="2745358"/>
            <a:ext cx="3329431" cy="18435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16326" y="650239"/>
            <a:ext cx="40106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HEMORR</a:t>
            </a:r>
            <a:r>
              <a:rPr spc="-165" dirty="0"/>
              <a:t>A</a:t>
            </a:r>
            <a:r>
              <a:rPr spc="-5" dirty="0"/>
              <a:t>GIAS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2542" y="312165"/>
            <a:ext cx="4422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QUEM</a:t>
            </a:r>
            <a:r>
              <a:rPr sz="4500" spc="10" dirty="0"/>
              <a:t>A</a:t>
            </a:r>
            <a:r>
              <a:rPr sz="4500" dirty="0"/>
              <a:t>DU</a:t>
            </a:r>
            <a:r>
              <a:rPr sz="4500" spc="10" dirty="0"/>
              <a:t>R</a:t>
            </a:r>
            <a:r>
              <a:rPr sz="4500" dirty="0"/>
              <a:t>AS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82244" y="1435353"/>
            <a:ext cx="4279900" cy="4552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Gill Sans MT"/>
                <a:cs typeface="Gill Sans MT"/>
              </a:rPr>
              <a:t>Son lesiones con  destrucción de </a:t>
            </a:r>
            <a:r>
              <a:rPr sz="2700" b="1" spc="-5" dirty="0">
                <a:latin typeface="Gill Sans MT"/>
                <a:cs typeface="Gill Sans MT"/>
              </a:rPr>
              <a:t>tejidos  </a:t>
            </a:r>
            <a:r>
              <a:rPr sz="2700" b="1" dirty="0">
                <a:latin typeface="Gill Sans MT"/>
                <a:cs typeface="Gill Sans MT"/>
              </a:rPr>
              <a:t>superficiales o </a:t>
            </a:r>
            <a:r>
              <a:rPr sz="2700" b="1" spc="-15" dirty="0">
                <a:latin typeface="Gill Sans MT"/>
                <a:cs typeface="Gill Sans MT"/>
              </a:rPr>
              <a:t>profundos,  producidos </a:t>
            </a:r>
            <a:r>
              <a:rPr sz="2700" b="1" spc="-10" dirty="0">
                <a:latin typeface="Gill Sans MT"/>
                <a:cs typeface="Gill Sans MT"/>
              </a:rPr>
              <a:t>por </a:t>
            </a:r>
            <a:r>
              <a:rPr sz="2700" b="1" spc="-15" dirty="0">
                <a:latin typeface="Gill Sans MT"/>
                <a:cs typeface="Gill Sans MT"/>
              </a:rPr>
              <a:t>agentes  </a:t>
            </a:r>
            <a:r>
              <a:rPr sz="2700" b="1" dirty="0">
                <a:latin typeface="Gill Sans MT"/>
                <a:cs typeface="Gill Sans MT"/>
              </a:rPr>
              <a:t>físicos, químicos,</a:t>
            </a:r>
            <a:r>
              <a:rPr sz="2700" b="1" spc="-60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eléctricos  </a:t>
            </a:r>
            <a:r>
              <a:rPr sz="2700" b="1" dirty="0">
                <a:latin typeface="Gill Sans MT"/>
                <a:cs typeface="Gill Sans MT"/>
              </a:rPr>
              <a:t>o</a:t>
            </a:r>
            <a:r>
              <a:rPr sz="2700" b="1" spc="-1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radiaciones.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700" b="1" spc="-10" dirty="0">
                <a:solidFill>
                  <a:srgbClr val="CC0000"/>
                </a:solidFill>
                <a:latin typeface="Gill Sans MT"/>
                <a:cs typeface="Gill Sans MT"/>
              </a:rPr>
              <a:t>CLASIFICACIÒN</a:t>
            </a:r>
            <a:endParaRPr sz="2700">
              <a:latin typeface="Gill Sans MT"/>
              <a:cs typeface="Gill Sans MT"/>
            </a:endParaRPr>
          </a:p>
          <a:p>
            <a:pPr marL="12700" marR="256540">
              <a:lnSpc>
                <a:spcPct val="100000"/>
              </a:lnSpc>
            </a:pPr>
            <a:r>
              <a:rPr sz="2700" b="1" dirty="0">
                <a:latin typeface="Gill Sans MT"/>
                <a:cs typeface="Gill Sans MT"/>
              </a:rPr>
              <a:t>Según su </a:t>
            </a:r>
            <a:r>
              <a:rPr sz="2700" b="1" spc="-10" dirty="0">
                <a:latin typeface="Gill Sans MT"/>
                <a:cs typeface="Gill Sans MT"/>
              </a:rPr>
              <a:t>profundidad:  </a:t>
            </a:r>
            <a:r>
              <a:rPr sz="2700" b="1" spc="-40" dirty="0">
                <a:latin typeface="Gill Sans MT"/>
                <a:cs typeface="Gill Sans MT"/>
              </a:rPr>
              <a:t>Primer,</a:t>
            </a:r>
            <a:r>
              <a:rPr sz="2700" b="1" spc="-2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Segundo</a:t>
            </a:r>
            <a:r>
              <a:rPr sz="2700" b="1" spc="-3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y</a:t>
            </a:r>
            <a:r>
              <a:rPr sz="2700" b="1" spc="-425" dirty="0">
                <a:latin typeface="Gill Sans MT"/>
                <a:cs typeface="Gill Sans MT"/>
              </a:rPr>
              <a:t> </a:t>
            </a:r>
            <a:r>
              <a:rPr sz="2700" b="1" spc="-90" dirty="0">
                <a:latin typeface="Gill Sans MT"/>
                <a:cs typeface="Gill Sans MT"/>
              </a:rPr>
              <a:t>Tercer  </a:t>
            </a:r>
            <a:r>
              <a:rPr sz="2700" b="1" spc="-15" dirty="0">
                <a:latin typeface="Gill Sans MT"/>
                <a:cs typeface="Gill Sans MT"/>
              </a:rPr>
              <a:t>Grado.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38571" y="1276476"/>
            <a:ext cx="4154297" cy="48174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2542" y="312165"/>
            <a:ext cx="4422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000099"/>
                </a:solidFill>
                <a:latin typeface="Gill Sans MT"/>
                <a:cs typeface="Gill Sans MT"/>
              </a:rPr>
              <a:t>QUEM</a:t>
            </a:r>
            <a:r>
              <a:rPr sz="4500" b="1" spc="10" dirty="0">
                <a:solidFill>
                  <a:srgbClr val="000099"/>
                </a:solidFill>
                <a:latin typeface="Gill Sans MT"/>
                <a:cs typeface="Gill Sans MT"/>
              </a:rPr>
              <a:t>A</a:t>
            </a:r>
            <a:r>
              <a:rPr sz="4500" b="1" dirty="0">
                <a:solidFill>
                  <a:srgbClr val="000099"/>
                </a:solidFill>
                <a:latin typeface="Gill Sans MT"/>
                <a:cs typeface="Gill Sans MT"/>
              </a:rPr>
              <a:t>DU</a:t>
            </a:r>
            <a:r>
              <a:rPr sz="4500" b="1" spc="10" dirty="0">
                <a:solidFill>
                  <a:srgbClr val="000099"/>
                </a:solidFill>
                <a:latin typeface="Gill Sans MT"/>
                <a:cs typeface="Gill Sans MT"/>
              </a:rPr>
              <a:t>R</a:t>
            </a:r>
            <a:r>
              <a:rPr sz="4500" b="1" dirty="0">
                <a:solidFill>
                  <a:srgbClr val="000099"/>
                </a:solidFill>
                <a:latin typeface="Gill Sans MT"/>
                <a:cs typeface="Gill Sans MT"/>
              </a:rPr>
              <a:t>AS</a:t>
            </a:r>
            <a:endParaRPr sz="4500">
              <a:latin typeface="Gill Sans MT"/>
              <a:cs typeface="Gill Sans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2528" y="1178508"/>
            <a:ext cx="2733040" cy="468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-5" dirty="0">
                <a:solidFill>
                  <a:srgbClr val="CC0000"/>
                </a:solidFill>
                <a:latin typeface="Gill Sans MT"/>
                <a:cs typeface="Gill Sans MT"/>
              </a:rPr>
              <a:t>Capas </a:t>
            </a:r>
            <a:r>
              <a:rPr sz="2900" b="1" dirty="0">
                <a:solidFill>
                  <a:srgbClr val="CC0000"/>
                </a:solidFill>
                <a:latin typeface="Gill Sans MT"/>
                <a:cs typeface="Gill Sans MT"/>
              </a:rPr>
              <a:t>de la</a:t>
            </a:r>
            <a:r>
              <a:rPr sz="2900" b="1" spc="-12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900" b="1" dirty="0">
                <a:solidFill>
                  <a:srgbClr val="CC0000"/>
                </a:solidFill>
                <a:latin typeface="Gill Sans MT"/>
                <a:cs typeface="Gill Sans MT"/>
              </a:rPr>
              <a:t>Piel</a:t>
            </a:r>
            <a:endParaRPr sz="29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04058" y="2333116"/>
            <a:ext cx="5771388" cy="36527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718811" y="5489333"/>
            <a:ext cx="3004185" cy="543560"/>
          </a:xfrm>
          <a:custGeom>
            <a:avLst/>
            <a:gdLst/>
            <a:ahLst/>
            <a:cxnLst/>
            <a:rect l="l" t="t" r="r" b="b"/>
            <a:pathLst>
              <a:path w="3004184" h="543560">
                <a:moveTo>
                  <a:pt x="0" y="543420"/>
                </a:moveTo>
                <a:lnTo>
                  <a:pt x="3003676" y="543420"/>
                </a:lnTo>
                <a:lnTo>
                  <a:pt x="3003676" y="0"/>
                </a:lnTo>
                <a:lnTo>
                  <a:pt x="0" y="0"/>
                </a:lnTo>
                <a:lnTo>
                  <a:pt x="0" y="543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50890" y="5270893"/>
            <a:ext cx="2451100" cy="543560"/>
          </a:xfrm>
          <a:custGeom>
            <a:avLst/>
            <a:gdLst/>
            <a:ahLst/>
            <a:cxnLst/>
            <a:rect l="l" t="t" r="r" b="b"/>
            <a:pathLst>
              <a:path w="2451100" h="543560">
                <a:moveTo>
                  <a:pt x="0" y="543420"/>
                </a:moveTo>
                <a:lnTo>
                  <a:pt x="2450591" y="543420"/>
                </a:lnTo>
                <a:lnTo>
                  <a:pt x="2450591" y="0"/>
                </a:lnTo>
                <a:lnTo>
                  <a:pt x="0" y="0"/>
                </a:lnTo>
                <a:lnTo>
                  <a:pt x="0" y="5434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25447" y="5161762"/>
            <a:ext cx="1738630" cy="326390"/>
          </a:xfrm>
          <a:custGeom>
            <a:avLst/>
            <a:gdLst/>
            <a:ahLst/>
            <a:cxnLst/>
            <a:rect l="l" t="t" r="r" b="b"/>
            <a:pathLst>
              <a:path w="1738629" h="326389">
                <a:moveTo>
                  <a:pt x="0" y="326288"/>
                </a:moveTo>
                <a:lnTo>
                  <a:pt x="1738249" y="326288"/>
                </a:lnTo>
                <a:lnTo>
                  <a:pt x="1738249" y="0"/>
                </a:lnTo>
                <a:lnTo>
                  <a:pt x="0" y="0"/>
                </a:lnTo>
                <a:lnTo>
                  <a:pt x="0" y="3262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03088" y="2496337"/>
            <a:ext cx="2213610" cy="489584"/>
          </a:xfrm>
          <a:custGeom>
            <a:avLst/>
            <a:gdLst/>
            <a:ahLst/>
            <a:cxnLst/>
            <a:rect l="l" t="t" r="r" b="b"/>
            <a:pathLst>
              <a:path w="2213609" h="489585">
                <a:moveTo>
                  <a:pt x="0" y="489432"/>
                </a:moveTo>
                <a:lnTo>
                  <a:pt x="2213483" y="489432"/>
                </a:lnTo>
                <a:lnTo>
                  <a:pt x="2213483" y="0"/>
                </a:lnTo>
                <a:lnTo>
                  <a:pt x="0" y="0"/>
                </a:lnTo>
                <a:lnTo>
                  <a:pt x="0" y="489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61964" y="2822600"/>
            <a:ext cx="2213610" cy="489584"/>
          </a:xfrm>
          <a:custGeom>
            <a:avLst/>
            <a:gdLst/>
            <a:ahLst/>
            <a:cxnLst/>
            <a:rect l="l" t="t" r="r" b="b"/>
            <a:pathLst>
              <a:path w="2213609" h="489585">
                <a:moveTo>
                  <a:pt x="0" y="489432"/>
                </a:moveTo>
                <a:lnTo>
                  <a:pt x="2213483" y="489432"/>
                </a:lnTo>
                <a:lnTo>
                  <a:pt x="2213483" y="0"/>
                </a:lnTo>
                <a:lnTo>
                  <a:pt x="0" y="0"/>
                </a:lnTo>
                <a:lnTo>
                  <a:pt x="0" y="4894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12542" y="312165"/>
            <a:ext cx="4422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QUEM</a:t>
            </a:r>
            <a:r>
              <a:rPr sz="4500" spc="10" dirty="0"/>
              <a:t>A</a:t>
            </a:r>
            <a:r>
              <a:rPr sz="4500" dirty="0"/>
              <a:t>DU</a:t>
            </a:r>
            <a:r>
              <a:rPr sz="4500" spc="10" dirty="0"/>
              <a:t>R</a:t>
            </a:r>
            <a:r>
              <a:rPr sz="4500" dirty="0"/>
              <a:t>AS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760577" y="1378711"/>
            <a:ext cx="7456805" cy="4217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1920" algn="ctr">
              <a:lnSpc>
                <a:spcPct val="100000"/>
              </a:lnSpc>
              <a:spcBef>
                <a:spcPts val="95"/>
              </a:spcBef>
            </a:pP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Eliminación de la</a:t>
            </a:r>
            <a:r>
              <a:rPr sz="2500" b="1" spc="8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causa:</a:t>
            </a:r>
            <a:endParaRPr sz="25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12700" marR="201930">
              <a:lnSpc>
                <a:spcPct val="100000"/>
              </a:lnSpc>
            </a:pP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Fuego:</a:t>
            </a:r>
            <a:r>
              <a:rPr sz="2500" b="1" spc="-254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500" b="1" spc="-15" dirty="0">
                <a:latin typeface="Gill Sans MT"/>
                <a:cs typeface="Gill Sans MT"/>
              </a:rPr>
              <a:t>apagarlo</a:t>
            </a:r>
            <a:r>
              <a:rPr sz="2500" b="1" spc="25" dirty="0">
                <a:latin typeface="Gill Sans MT"/>
                <a:cs typeface="Gill Sans MT"/>
              </a:rPr>
              <a:t> </a:t>
            </a:r>
            <a:r>
              <a:rPr sz="2500" b="1" dirty="0">
                <a:latin typeface="Gill Sans MT"/>
                <a:cs typeface="Gill Sans MT"/>
              </a:rPr>
              <a:t>con</a:t>
            </a:r>
            <a:r>
              <a:rPr sz="2500" b="1" spc="20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mantas,</a:t>
            </a:r>
            <a:r>
              <a:rPr sz="2500" b="1" spc="-21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arena,</a:t>
            </a:r>
            <a:r>
              <a:rPr sz="2500" b="1" spc="-225" dirty="0">
                <a:latin typeface="Gill Sans MT"/>
                <a:cs typeface="Gill Sans MT"/>
              </a:rPr>
              <a:t> </a:t>
            </a:r>
            <a:r>
              <a:rPr sz="2500" b="1" spc="-15" dirty="0">
                <a:latin typeface="Gill Sans MT"/>
                <a:cs typeface="Gill Sans MT"/>
              </a:rPr>
              <a:t>agua</a:t>
            </a:r>
            <a:r>
              <a:rPr sz="2500" b="1" spc="10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o</a:t>
            </a:r>
            <a:r>
              <a:rPr sz="2500" b="1" spc="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tierra. 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Químicos: </a:t>
            </a:r>
            <a:r>
              <a:rPr sz="2500" b="1" spc="-25" dirty="0">
                <a:latin typeface="Gill Sans MT"/>
                <a:cs typeface="Gill Sans MT"/>
              </a:rPr>
              <a:t>Lavar </a:t>
            </a:r>
            <a:r>
              <a:rPr sz="2500" b="1" spc="-5" dirty="0">
                <a:latin typeface="Gill Sans MT"/>
                <a:cs typeface="Gill Sans MT"/>
              </a:rPr>
              <a:t>con abundante </a:t>
            </a:r>
            <a:r>
              <a:rPr sz="2500" b="1" spc="-15" dirty="0">
                <a:latin typeface="Gill Sans MT"/>
                <a:cs typeface="Gill Sans MT"/>
              </a:rPr>
              <a:t>agua </a:t>
            </a:r>
            <a:r>
              <a:rPr sz="2500" b="1" spc="-5" dirty="0">
                <a:latin typeface="Gill Sans MT"/>
                <a:cs typeface="Gill Sans MT"/>
              </a:rPr>
              <a:t>la </a:t>
            </a:r>
            <a:r>
              <a:rPr sz="2500" b="1" spc="-15" dirty="0">
                <a:latin typeface="Gill Sans MT"/>
                <a:cs typeface="Gill Sans MT"/>
              </a:rPr>
              <a:t>zona  </a:t>
            </a:r>
            <a:r>
              <a:rPr sz="2500" b="1" spc="-5" dirty="0">
                <a:latin typeface="Gill Sans MT"/>
                <a:cs typeface="Gill Sans MT"/>
              </a:rPr>
              <a:t>quemada (30</a:t>
            </a:r>
            <a:r>
              <a:rPr sz="2500" b="1" spc="45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minutos.)</a:t>
            </a:r>
            <a:endParaRPr sz="2500">
              <a:latin typeface="Gill Sans MT"/>
              <a:cs typeface="Gill Sans MT"/>
            </a:endParaRPr>
          </a:p>
          <a:p>
            <a:pPr marL="12700" marR="723265">
              <a:lnSpc>
                <a:spcPct val="100000"/>
              </a:lnSpc>
            </a:pPr>
            <a:r>
              <a:rPr sz="2500" b="1" spc="-10" dirty="0">
                <a:solidFill>
                  <a:srgbClr val="CC0000"/>
                </a:solidFill>
                <a:latin typeface="Gill Sans MT"/>
                <a:cs typeface="Gill Sans MT"/>
              </a:rPr>
              <a:t>Líquidos </a:t>
            </a: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Calientes: </a:t>
            </a:r>
            <a:r>
              <a:rPr sz="2500" b="1" spc="-5" dirty="0">
                <a:latin typeface="Gill Sans MT"/>
                <a:cs typeface="Gill Sans MT"/>
              </a:rPr>
              <a:t>Retirar la </a:t>
            </a:r>
            <a:r>
              <a:rPr sz="2500" b="1" spc="-20" dirty="0">
                <a:latin typeface="Gill Sans MT"/>
                <a:cs typeface="Gill Sans MT"/>
              </a:rPr>
              <a:t>ropa </a:t>
            </a:r>
            <a:r>
              <a:rPr sz="2500" b="1" spc="-5" dirty="0">
                <a:latin typeface="Gill Sans MT"/>
                <a:cs typeface="Gill Sans MT"/>
              </a:rPr>
              <a:t>y </a:t>
            </a:r>
            <a:r>
              <a:rPr sz="2500" b="1" spc="-20" dirty="0">
                <a:latin typeface="Gill Sans MT"/>
                <a:cs typeface="Gill Sans MT"/>
              </a:rPr>
              <a:t>lavar </a:t>
            </a:r>
            <a:r>
              <a:rPr sz="2500" b="1" spc="-5" dirty="0">
                <a:latin typeface="Gill Sans MT"/>
                <a:cs typeface="Gill Sans MT"/>
              </a:rPr>
              <a:t>con  </a:t>
            </a:r>
            <a:r>
              <a:rPr sz="2500" b="1" spc="-10" dirty="0">
                <a:latin typeface="Gill Sans MT"/>
                <a:cs typeface="Gill Sans MT"/>
              </a:rPr>
              <a:t>mucha</a:t>
            </a:r>
            <a:r>
              <a:rPr sz="2500" b="1" spc="3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agua.</a:t>
            </a:r>
            <a:endParaRPr sz="2500">
              <a:latin typeface="Gill Sans MT"/>
              <a:cs typeface="Gill Sans MT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2500" b="1" spc="-15" dirty="0">
                <a:solidFill>
                  <a:srgbClr val="CC0000"/>
                </a:solidFill>
                <a:latin typeface="Gill Sans MT"/>
                <a:cs typeface="Gill Sans MT"/>
              </a:rPr>
              <a:t>Hidrocarburos: </a:t>
            </a:r>
            <a:r>
              <a:rPr sz="2500" b="1" spc="-25" dirty="0">
                <a:latin typeface="Gill Sans MT"/>
                <a:cs typeface="Gill Sans MT"/>
              </a:rPr>
              <a:t>Lavar </a:t>
            </a:r>
            <a:r>
              <a:rPr sz="2500" b="1" spc="-5" dirty="0">
                <a:latin typeface="Gill Sans MT"/>
                <a:cs typeface="Gill Sans MT"/>
              </a:rPr>
              <a:t>con abundante </a:t>
            </a:r>
            <a:r>
              <a:rPr sz="2500" b="1" spc="-15" dirty="0">
                <a:latin typeface="Gill Sans MT"/>
                <a:cs typeface="Gill Sans MT"/>
              </a:rPr>
              <a:t>agua </a:t>
            </a:r>
            <a:r>
              <a:rPr sz="2500" b="1" spc="-5" dirty="0">
                <a:latin typeface="Gill Sans MT"/>
                <a:cs typeface="Gill Sans MT"/>
              </a:rPr>
              <a:t>y jabón.  </a:t>
            </a:r>
            <a:r>
              <a:rPr sz="2500" b="1" dirty="0">
                <a:solidFill>
                  <a:srgbClr val="CC0000"/>
                </a:solidFill>
                <a:latin typeface="Gill Sans MT"/>
                <a:cs typeface="Gill Sans MT"/>
              </a:rPr>
              <a:t>Sol: </a:t>
            </a:r>
            <a:r>
              <a:rPr sz="2500" b="1" spc="-5" dirty="0">
                <a:latin typeface="Gill Sans MT"/>
                <a:cs typeface="Gill Sans MT"/>
              </a:rPr>
              <a:t>Retirar</a:t>
            </a:r>
            <a:r>
              <a:rPr sz="2500" b="1" spc="-229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exposición</a:t>
            </a:r>
            <a:endParaRPr sz="2500">
              <a:latin typeface="Gill Sans MT"/>
              <a:cs typeface="Gill Sans MT"/>
            </a:endParaRPr>
          </a:p>
          <a:p>
            <a:pPr marL="12700" marR="266700">
              <a:lnSpc>
                <a:spcPct val="100000"/>
              </a:lnSpc>
            </a:pPr>
            <a:r>
              <a:rPr sz="2500" b="1" spc="-5" dirty="0">
                <a:solidFill>
                  <a:srgbClr val="CC0000"/>
                </a:solidFill>
                <a:latin typeface="Gill Sans MT"/>
                <a:cs typeface="Gill Sans MT"/>
              </a:rPr>
              <a:t>Electricidad: </a:t>
            </a:r>
            <a:r>
              <a:rPr sz="2500" b="1" spc="-5" dirty="0">
                <a:latin typeface="Gill Sans MT"/>
                <a:cs typeface="Gill Sans MT"/>
              </a:rPr>
              <a:t>Interrumpir la </a:t>
            </a:r>
            <a:r>
              <a:rPr sz="2500" b="1" spc="-10" dirty="0">
                <a:latin typeface="Gill Sans MT"/>
                <a:cs typeface="Gill Sans MT"/>
              </a:rPr>
              <a:t>corriente </a:t>
            </a:r>
            <a:r>
              <a:rPr sz="2500" b="1" spc="-5" dirty="0">
                <a:latin typeface="Gill Sans MT"/>
                <a:cs typeface="Gill Sans MT"/>
              </a:rPr>
              <a:t>y </a:t>
            </a:r>
            <a:r>
              <a:rPr sz="2500" b="1" spc="-10" dirty="0">
                <a:latin typeface="Gill Sans MT"/>
                <a:cs typeface="Gill Sans MT"/>
              </a:rPr>
              <a:t>retirar </a:t>
            </a:r>
            <a:r>
              <a:rPr sz="2500" b="1" spc="-5" dirty="0">
                <a:latin typeface="Gill Sans MT"/>
                <a:cs typeface="Gill Sans MT"/>
              </a:rPr>
              <a:t>la  victima de la</a:t>
            </a:r>
            <a:r>
              <a:rPr sz="2500" b="1" spc="55" dirty="0">
                <a:latin typeface="Gill Sans MT"/>
                <a:cs typeface="Gill Sans MT"/>
              </a:rPr>
              <a:t> </a:t>
            </a:r>
            <a:r>
              <a:rPr sz="2500" b="1" spc="5" dirty="0">
                <a:latin typeface="Gill Sans MT"/>
                <a:cs typeface="Gill Sans MT"/>
              </a:rPr>
              <a:t>fuente.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889365" y="948740"/>
            <a:ext cx="891209" cy="1197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89365" y="2244877"/>
            <a:ext cx="959218" cy="11989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89365" y="3541153"/>
            <a:ext cx="953985" cy="1087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887714" y="4693322"/>
            <a:ext cx="943533" cy="11161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921908"/>
            <a:ext cx="4698365" cy="5024755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171450">
              <a:lnSpc>
                <a:spcPct val="100000"/>
              </a:lnSpc>
              <a:spcBef>
                <a:spcPts val="1015"/>
              </a:spcBef>
            </a:pPr>
            <a:r>
              <a:rPr sz="3100" b="1" spc="-45" dirty="0">
                <a:solidFill>
                  <a:srgbClr val="CC0000"/>
                </a:solidFill>
                <a:latin typeface="Gill Sans MT"/>
                <a:cs typeface="Gill Sans MT"/>
              </a:rPr>
              <a:t>Tratamiento</a:t>
            </a:r>
            <a:endParaRPr sz="31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735"/>
              </a:spcBef>
            </a:pPr>
            <a:r>
              <a:rPr sz="2500" b="1" spc="-5" dirty="0">
                <a:latin typeface="Gill Sans MT"/>
                <a:cs typeface="Gill Sans MT"/>
              </a:rPr>
              <a:t>Físicas:</a:t>
            </a:r>
            <a:endParaRPr sz="25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600"/>
              </a:spcBef>
            </a:pPr>
            <a:r>
              <a:rPr sz="2500" b="0" spc="5" dirty="0">
                <a:latin typeface="Marlett"/>
                <a:cs typeface="Marlett"/>
              </a:rPr>
              <a:t></a:t>
            </a:r>
            <a:r>
              <a:rPr sz="2500" spc="5" dirty="0">
                <a:latin typeface="Gill Sans MT"/>
                <a:cs typeface="Gill Sans MT"/>
              </a:rPr>
              <a:t>A.B.C. </a:t>
            </a:r>
            <a:r>
              <a:rPr sz="2500" spc="-5" dirty="0">
                <a:latin typeface="Gill Sans MT"/>
                <a:cs typeface="Gill Sans MT"/>
              </a:rPr>
              <a:t>/ Cubrir oposito</a:t>
            </a:r>
            <a:r>
              <a:rPr sz="2500" spc="-235" dirty="0">
                <a:latin typeface="Gill Sans MT"/>
                <a:cs typeface="Gill Sans MT"/>
              </a:rPr>
              <a:t> </a:t>
            </a:r>
            <a:r>
              <a:rPr sz="2500" spc="-5" dirty="0">
                <a:latin typeface="Gill Sans MT"/>
                <a:cs typeface="Gill Sans MT"/>
              </a:rPr>
              <a:t>húmedo</a:t>
            </a:r>
            <a:endParaRPr sz="25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600"/>
              </a:spcBef>
            </a:pPr>
            <a:r>
              <a:rPr sz="2500" b="0" spc="-5" dirty="0">
                <a:latin typeface="Marlett"/>
                <a:cs typeface="Marlett"/>
              </a:rPr>
              <a:t></a:t>
            </a:r>
            <a:r>
              <a:rPr sz="2500" spc="-5" dirty="0">
                <a:latin typeface="Gill Sans MT"/>
                <a:cs typeface="Gill Sans MT"/>
              </a:rPr>
              <a:t>Retirar elementos</a:t>
            </a:r>
            <a:r>
              <a:rPr sz="2500" spc="25" dirty="0">
                <a:latin typeface="Gill Sans MT"/>
                <a:cs typeface="Gill Sans MT"/>
              </a:rPr>
              <a:t> </a:t>
            </a:r>
            <a:r>
              <a:rPr sz="2500" spc="-5" dirty="0">
                <a:latin typeface="Gill Sans MT"/>
                <a:cs typeface="Gill Sans MT"/>
              </a:rPr>
              <a:t>contaminantes</a:t>
            </a:r>
            <a:endParaRPr sz="25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2020"/>
              </a:spcBef>
            </a:pPr>
            <a:r>
              <a:rPr sz="2500" b="1" spc="-5" dirty="0">
                <a:latin typeface="Gill Sans MT"/>
                <a:cs typeface="Gill Sans MT"/>
              </a:rPr>
              <a:t>Químicas:</a:t>
            </a:r>
            <a:endParaRPr sz="25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385"/>
              </a:spcBef>
            </a:pPr>
            <a:r>
              <a:rPr sz="2500" b="0" spc="5" dirty="0">
                <a:latin typeface="Marlett"/>
                <a:cs typeface="Marlett"/>
              </a:rPr>
              <a:t></a:t>
            </a:r>
            <a:r>
              <a:rPr sz="2500" spc="5" dirty="0">
                <a:latin typeface="Gill Sans MT"/>
                <a:cs typeface="Gill Sans MT"/>
              </a:rPr>
              <a:t>A.B.C. </a:t>
            </a:r>
            <a:r>
              <a:rPr sz="2500" spc="-5" dirty="0">
                <a:latin typeface="Gill Sans MT"/>
                <a:cs typeface="Gill Sans MT"/>
              </a:rPr>
              <a:t>/ </a:t>
            </a:r>
            <a:r>
              <a:rPr sz="2500" spc="-20" dirty="0">
                <a:latin typeface="Gill Sans MT"/>
                <a:cs typeface="Gill Sans MT"/>
              </a:rPr>
              <a:t>Lavar </a:t>
            </a:r>
            <a:r>
              <a:rPr sz="2500" spc="-5" dirty="0">
                <a:latin typeface="Gill Sans MT"/>
                <a:cs typeface="Gill Sans MT"/>
              </a:rPr>
              <a:t>con</a:t>
            </a:r>
            <a:r>
              <a:rPr sz="2500" spc="-225" dirty="0">
                <a:latin typeface="Gill Sans MT"/>
                <a:cs typeface="Gill Sans MT"/>
              </a:rPr>
              <a:t> </a:t>
            </a:r>
            <a:r>
              <a:rPr sz="2500" spc="-5" dirty="0">
                <a:latin typeface="Gill Sans MT"/>
                <a:cs typeface="Gill Sans MT"/>
              </a:rPr>
              <a:t>agua</a:t>
            </a:r>
            <a:endParaRPr sz="2500">
              <a:latin typeface="Gill Sans MT"/>
              <a:cs typeface="Gill Sans MT"/>
            </a:endParaRPr>
          </a:p>
          <a:p>
            <a:pPr marL="92710">
              <a:lnSpc>
                <a:spcPct val="100000"/>
              </a:lnSpc>
              <a:spcBef>
                <a:spcPts val="300"/>
              </a:spcBef>
            </a:pPr>
            <a:r>
              <a:rPr sz="2500" b="0" spc="-5" dirty="0">
                <a:latin typeface="Marlett"/>
                <a:cs typeface="Marlett"/>
              </a:rPr>
              <a:t></a:t>
            </a:r>
            <a:r>
              <a:rPr sz="2500" spc="-5" dirty="0">
                <a:latin typeface="Gill Sans MT"/>
                <a:cs typeface="Gill Sans MT"/>
              </a:rPr>
              <a:t>Cubrir</a:t>
            </a:r>
            <a:endParaRPr sz="25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885"/>
              </a:spcBef>
            </a:pPr>
            <a:r>
              <a:rPr sz="2500" b="1" spc="-5" dirty="0">
                <a:latin typeface="Gill Sans MT"/>
                <a:cs typeface="Gill Sans MT"/>
              </a:rPr>
              <a:t>Eléctricas:</a:t>
            </a:r>
            <a:endParaRPr sz="25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500" b="0" spc="-10" dirty="0">
                <a:latin typeface="Marlett"/>
                <a:cs typeface="Marlett"/>
              </a:rPr>
              <a:t></a:t>
            </a:r>
            <a:r>
              <a:rPr sz="2500" spc="-10" dirty="0">
                <a:latin typeface="Gill Sans MT"/>
                <a:cs typeface="Gill Sans MT"/>
              </a:rPr>
              <a:t>Siempre </a:t>
            </a:r>
            <a:r>
              <a:rPr sz="2500" spc="-5" dirty="0">
                <a:latin typeface="Gill Sans MT"/>
                <a:cs typeface="Gill Sans MT"/>
              </a:rPr>
              <a:t>serán III</a:t>
            </a:r>
            <a:r>
              <a:rPr sz="2500" spc="30" dirty="0">
                <a:latin typeface="Gill Sans MT"/>
                <a:cs typeface="Gill Sans MT"/>
              </a:rPr>
              <a:t> </a:t>
            </a:r>
            <a:r>
              <a:rPr sz="2500" spc="-5" dirty="0">
                <a:latin typeface="Gill Sans MT"/>
                <a:cs typeface="Gill Sans MT"/>
              </a:rPr>
              <a:t>grado</a:t>
            </a:r>
            <a:endParaRPr sz="25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500" b="0" dirty="0">
                <a:latin typeface="Marlett"/>
                <a:cs typeface="Marlett"/>
              </a:rPr>
              <a:t></a:t>
            </a:r>
            <a:r>
              <a:rPr sz="2500" dirty="0">
                <a:latin typeface="Gill Sans MT"/>
                <a:cs typeface="Gill Sans MT"/>
              </a:rPr>
              <a:t>A.B.C./ </a:t>
            </a:r>
            <a:r>
              <a:rPr sz="2500" spc="-5" dirty="0">
                <a:latin typeface="Gill Sans MT"/>
                <a:cs typeface="Gill Sans MT"/>
              </a:rPr>
              <a:t>Cubrir con oposito</a:t>
            </a:r>
            <a:r>
              <a:rPr sz="2500" spc="40" dirty="0">
                <a:latin typeface="Gill Sans MT"/>
                <a:cs typeface="Gill Sans MT"/>
              </a:rPr>
              <a:t> </a:t>
            </a:r>
            <a:r>
              <a:rPr sz="2500" spc="-5" dirty="0">
                <a:latin typeface="Gill Sans MT"/>
                <a:cs typeface="Gill Sans MT"/>
              </a:rPr>
              <a:t>seco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15682" y="4335017"/>
            <a:ext cx="1937638" cy="17768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46011" y="1521205"/>
            <a:ext cx="2935224" cy="27543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12542" y="312165"/>
            <a:ext cx="442214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QUEM</a:t>
            </a:r>
            <a:r>
              <a:rPr sz="4500" spc="10" dirty="0"/>
              <a:t>A</a:t>
            </a:r>
            <a:r>
              <a:rPr sz="4500" dirty="0"/>
              <a:t>DU</a:t>
            </a:r>
            <a:r>
              <a:rPr sz="4500" spc="10" dirty="0"/>
              <a:t>R</a:t>
            </a:r>
            <a:r>
              <a:rPr sz="4500" dirty="0"/>
              <a:t>AS</a:t>
            </a:r>
            <a:endParaRPr sz="45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18842" y="312165"/>
            <a:ext cx="632714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79575">
              <a:lnSpc>
                <a:spcPct val="100000"/>
              </a:lnSpc>
              <a:spcBef>
                <a:spcPts val="100"/>
              </a:spcBef>
            </a:pPr>
            <a:r>
              <a:rPr sz="4500" spc="-5" dirty="0"/>
              <a:t>LESIONES  </a:t>
            </a:r>
            <a:r>
              <a:rPr sz="4500" dirty="0"/>
              <a:t>OSTE</a:t>
            </a:r>
            <a:r>
              <a:rPr sz="4500" spc="-185" dirty="0"/>
              <a:t>O</a:t>
            </a:r>
            <a:r>
              <a:rPr sz="4500" dirty="0"/>
              <a:t>A</a:t>
            </a:r>
            <a:r>
              <a:rPr sz="4500" spc="-275" dirty="0"/>
              <a:t>R</a:t>
            </a:r>
            <a:r>
              <a:rPr sz="4500" spc="-5" dirty="0"/>
              <a:t>TICULARES</a:t>
            </a:r>
            <a:endParaRPr sz="4500"/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wrap="square" lIns="0" tIns="852677" rIns="0" bIns="0" rtlCol="0">
            <a:spAutoFit/>
          </a:bodyPr>
          <a:lstStyle/>
          <a:p>
            <a:pPr marL="170815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Las </a:t>
            </a:r>
            <a:r>
              <a:rPr dirty="0"/>
              <a:t>lesiones </a:t>
            </a:r>
            <a:r>
              <a:rPr spc="-10" dirty="0"/>
              <a:t>de </a:t>
            </a:r>
            <a:r>
              <a:rPr dirty="0"/>
              <a:t>los </a:t>
            </a:r>
            <a:r>
              <a:rPr spc="-5" dirty="0"/>
              <a:t>huesos, </a:t>
            </a:r>
            <a:r>
              <a:rPr dirty="0"/>
              <a:t>articulaciones  </a:t>
            </a:r>
            <a:r>
              <a:rPr spc="-5" dirty="0"/>
              <a:t>musculosa </a:t>
            </a:r>
            <a:r>
              <a:rPr spc="-15" dirty="0"/>
              <a:t>ocurren </a:t>
            </a:r>
            <a:r>
              <a:rPr dirty="0"/>
              <a:t>con </a:t>
            </a:r>
            <a:r>
              <a:rPr spc="-5" dirty="0"/>
              <a:t>frecuencia. </a:t>
            </a:r>
            <a:r>
              <a:rPr dirty="0"/>
              <a:t>Estas  son </a:t>
            </a:r>
            <a:r>
              <a:rPr spc="-10" dirty="0"/>
              <a:t>dolorosas </a:t>
            </a:r>
            <a:r>
              <a:rPr spc="-25" dirty="0"/>
              <a:t>pero </a:t>
            </a:r>
            <a:r>
              <a:rPr spc="-5" dirty="0"/>
              <a:t>raramente </a:t>
            </a:r>
            <a:r>
              <a:rPr dirty="0"/>
              <a:t>mortales;  </a:t>
            </a:r>
            <a:r>
              <a:rPr spc="-20" dirty="0"/>
              <a:t>pero </a:t>
            </a:r>
            <a:r>
              <a:rPr dirty="0"/>
              <a:t>si son </a:t>
            </a:r>
            <a:r>
              <a:rPr spc="-5" dirty="0"/>
              <a:t>atendidas inadecuadamente  pueden </a:t>
            </a:r>
            <a:r>
              <a:rPr dirty="0"/>
              <a:t>causar </a:t>
            </a:r>
            <a:r>
              <a:rPr spc="-15" dirty="0"/>
              <a:t>problemas </a:t>
            </a:r>
            <a:r>
              <a:rPr dirty="0"/>
              <a:t>serios e incluso  </a:t>
            </a:r>
            <a:r>
              <a:rPr spc="-5" dirty="0"/>
              <a:t>dejar incapacitada </a:t>
            </a:r>
            <a:r>
              <a:rPr dirty="0"/>
              <a:t>la</a:t>
            </a:r>
            <a:r>
              <a:rPr spc="65" dirty="0"/>
              <a:t> </a:t>
            </a:r>
            <a:r>
              <a:rPr dirty="0"/>
              <a:t>víctima.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92461" y="2350790"/>
            <a:ext cx="175260" cy="39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sz="2700" b="1" dirty="0">
                <a:latin typeface="Gill Sans MT"/>
                <a:cs typeface="Gill Sans MT"/>
              </a:rPr>
              <a:t>y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77861" y="1928113"/>
            <a:ext cx="2549779" cy="3348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36923" y="3308984"/>
            <a:ext cx="1829562" cy="2775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30290" y="3301745"/>
            <a:ext cx="3163696" cy="27832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2357" y="2361691"/>
            <a:ext cx="733615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87015" algn="l"/>
                <a:tab pos="5772150" algn="l"/>
              </a:tabLst>
            </a:pPr>
            <a:r>
              <a:rPr sz="2700" b="1" spc="-45" dirty="0">
                <a:solidFill>
                  <a:srgbClr val="CC0000"/>
                </a:solidFill>
                <a:latin typeface="Gill Sans MT"/>
                <a:cs typeface="Gill Sans MT"/>
              </a:rPr>
              <a:t>F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ra</a:t>
            </a:r>
            <a:r>
              <a:rPr sz="2700" b="1" spc="5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turas	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Lu</a:t>
            </a:r>
            <a:r>
              <a:rPr sz="2700" b="1" spc="-10" dirty="0">
                <a:solidFill>
                  <a:srgbClr val="CC0000"/>
                </a:solidFill>
                <a:latin typeface="Gill Sans MT"/>
                <a:cs typeface="Gill Sans MT"/>
              </a:rPr>
              <a:t>x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aciones	Esguinces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1687" y="3244087"/>
            <a:ext cx="2767838" cy="2759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03605" y="273755"/>
            <a:ext cx="8387080" cy="184023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569595" algn="ctr">
              <a:lnSpc>
                <a:spcPct val="100000"/>
              </a:lnSpc>
              <a:spcBef>
                <a:spcPts val="400"/>
              </a:spcBef>
            </a:pPr>
            <a:r>
              <a:rPr sz="4500" b="1" spc="-5" dirty="0">
                <a:solidFill>
                  <a:srgbClr val="000099"/>
                </a:solidFill>
                <a:latin typeface="Gill Sans MT"/>
                <a:cs typeface="Gill Sans MT"/>
              </a:rPr>
              <a:t>LESIONES</a:t>
            </a:r>
            <a:endParaRPr sz="4500">
              <a:latin typeface="Gill Sans MT"/>
              <a:cs typeface="Gill Sans MT"/>
            </a:endParaRPr>
          </a:p>
          <a:p>
            <a:pPr marL="12700" marR="5080">
              <a:lnSpc>
                <a:spcPct val="90000"/>
              </a:lnSpc>
              <a:spcBef>
                <a:spcPts val="844"/>
              </a:spcBef>
            </a:pPr>
            <a:r>
              <a:rPr sz="2700" b="1" spc="-10" dirty="0">
                <a:latin typeface="Gill Sans MT"/>
                <a:cs typeface="Gill Sans MT"/>
              </a:rPr>
              <a:t>Las </a:t>
            </a:r>
            <a:r>
              <a:rPr sz="2700" b="1" spc="-710" dirty="0">
                <a:latin typeface="Gill Sans MT"/>
                <a:cs typeface="Gill Sans MT"/>
              </a:rPr>
              <a:t>princ</a:t>
            </a:r>
            <a:r>
              <a:rPr sz="6750" b="1" spc="-1064" baseline="3703" dirty="0">
                <a:solidFill>
                  <a:srgbClr val="000099"/>
                </a:solidFill>
                <a:latin typeface="Gill Sans MT"/>
                <a:cs typeface="Gill Sans MT"/>
              </a:rPr>
              <a:t>O</a:t>
            </a:r>
            <a:r>
              <a:rPr sz="2700" b="1" spc="-710" dirty="0">
                <a:latin typeface="Gill Sans MT"/>
                <a:cs typeface="Gill Sans MT"/>
              </a:rPr>
              <a:t>ipa</a:t>
            </a:r>
            <a:r>
              <a:rPr sz="6750" b="1" spc="-1064" baseline="3703" dirty="0">
                <a:solidFill>
                  <a:srgbClr val="000099"/>
                </a:solidFill>
                <a:latin typeface="Gill Sans MT"/>
                <a:cs typeface="Gill Sans MT"/>
              </a:rPr>
              <a:t>S</a:t>
            </a:r>
            <a:r>
              <a:rPr sz="2700" b="1" spc="-710" dirty="0">
                <a:latin typeface="Gill Sans MT"/>
                <a:cs typeface="Gill Sans MT"/>
              </a:rPr>
              <a:t>le</a:t>
            </a:r>
            <a:r>
              <a:rPr sz="6750" b="1" spc="-1064" baseline="3703" dirty="0">
                <a:solidFill>
                  <a:srgbClr val="000099"/>
                </a:solidFill>
                <a:latin typeface="Gill Sans MT"/>
                <a:cs typeface="Gill Sans MT"/>
              </a:rPr>
              <a:t>T</a:t>
            </a:r>
            <a:r>
              <a:rPr sz="2700" b="1" spc="-710" dirty="0">
                <a:latin typeface="Gill Sans MT"/>
                <a:cs typeface="Gill Sans MT"/>
              </a:rPr>
              <a:t>s </a:t>
            </a:r>
            <a:r>
              <a:rPr sz="2700" b="1" spc="-940" dirty="0">
                <a:latin typeface="Gill Sans MT"/>
                <a:cs typeface="Gill Sans MT"/>
              </a:rPr>
              <a:t>le</a:t>
            </a:r>
            <a:r>
              <a:rPr sz="6750" b="1" spc="-1410" baseline="3703" dirty="0">
                <a:solidFill>
                  <a:srgbClr val="000099"/>
                </a:solidFill>
                <a:latin typeface="Gill Sans MT"/>
                <a:cs typeface="Gill Sans MT"/>
              </a:rPr>
              <a:t>E</a:t>
            </a:r>
            <a:r>
              <a:rPr sz="2700" b="1" spc="-940" dirty="0">
                <a:latin typeface="Gill Sans MT"/>
                <a:cs typeface="Gill Sans MT"/>
              </a:rPr>
              <a:t>si</a:t>
            </a:r>
            <a:r>
              <a:rPr sz="6750" b="1" spc="-1410" baseline="3703" dirty="0">
                <a:solidFill>
                  <a:srgbClr val="000099"/>
                </a:solidFill>
                <a:latin typeface="Gill Sans MT"/>
                <a:cs typeface="Gill Sans MT"/>
              </a:rPr>
              <a:t>O</a:t>
            </a:r>
            <a:r>
              <a:rPr sz="2700" b="1" spc="-940" dirty="0">
                <a:latin typeface="Gill Sans MT"/>
                <a:cs typeface="Gill Sans MT"/>
              </a:rPr>
              <a:t>one</a:t>
            </a:r>
            <a:r>
              <a:rPr sz="6750" b="1" spc="-1410" baseline="3703" dirty="0">
                <a:solidFill>
                  <a:srgbClr val="000099"/>
                </a:solidFill>
                <a:latin typeface="Gill Sans MT"/>
                <a:cs typeface="Gill Sans MT"/>
              </a:rPr>
              <a:t>A</a:t>
            </a:r>
            <a:r>
              <a:rPr sz="2700" b="1" spc="-940" dirty="0">
                <a:latin typeface="Gill Sans MT"/>
                <a:cs typeface="Gill Sans MT"/>
              </a:rPr>
              <a:t>s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955" dirty="0">
                <a:latin typeface="Gill Sans MT"/>
                <a:cs typeface="Gill Sans MT"/>
              </a:rPr>
              <a:t>q</a:t>
            </a:r>
            <a:r>
              <a:rPr sz="6750" b="1" spc="-1432" baseline="3703" dirty="0">
                <a:solidFill>
                  <a:srgbClr val="000099"/>
                </a:solidFill>
                <a:latin typeface="Gill Sans MT"/>
                <a:cs typeface="Gill Sans MT"/>
              </a:rPr>
              <a:t>R</a:t>
            </a:r>
            <a:r>
              <a:rPr sz="2700" b="1" spc="-955" dirty="0">
                <a:latin typeface="Gill Sans MT"/>
                <a:cs typeface="Gill Sans MT"/>
              </a:rPr>
              <a:t>ue</a:t>
            </a:r>
            <a:r>
              <a:rPr sz="6750" b="1" spc="-1432" baseline="3703" dirty="0">
                <a:solidFill>
                  <a:srgbClr val="000099"/>
                </a:solidFill>
                <a:latin typeface="Gill Sans MT"/>
                <a:cs typeface="Gill Sans MT"/>
              </a:rPr>
              <a:t>T</a:t>
            </a:r>
            <a:r>
              <a:rPr sz="2700" b="1" spc="-955" dirty="0">
                <a:latin typeface="Gill Sans MT"/>
                <a:cs typeface="Gill Sans MT"/>
              </a:rPr>
              <a:t>a</a:t>
            </a:r>
            <a:r>
              <a:rPr sz="6750" b="1" spc="-1432" baseline="3703" dirty="0">
                <a:solidFill>
                  <a:srgbClr val="000099"/>
                </a:solidFill>
                <a:latin typeface="Gill Sans MT"/>
                <a:cs typeface="Gill Sans MT"/>
              </a:rPr>
              <a:t>I</a:t>
            </a:r>
            <a:r>
              <a:rPr sz="2700" b="1" spc="-955" dirty="0">
                <a:latin typeface="Gill Sans MT"/>
                <a:cs typeface="Gill Sans MT"/>
              </a:rPr>
              <a:t>fe</a:t>
            </a:r>
            <a:r>
              <a:rPr sz="6750" b="1" spc="-1432" baseline="3703" dirty="0">
                <a:solidFill>
                  <a:srgbClr val="000099"/>
                </a:solidFill>
                <a:latin typeface="Gill Sans MT"/>
                <a:cs typeface="Gill Sans MT"/>
              </a:rPr>
              <a:t>C</a:t>
            </a:r>
            <a:r>
              <a:rPr sz="2700" b="1" spc="-955" dirty="0">
                <a:latin typeface="Gill Sans MT"/>
                <a:cs typeface="Gill Sans MT"/>
              </a:rPr>
              <a:t>ct</a:t>
            </a:r>
            <a:r>
              <a:rPr sz="6750" b="1" spc="-1432" baseline="3703" dirty="0">
                <a:solidFill>
                  <a:srgbClr val="000099"/>
                </a:solidFill>
                <a:latin typeface="Gill Sans MT"/>
                <a:cs typeface="Gill Sans MT"/>
              </a:rPr>
              <a:t>U</a:t>
            </a:r>
            <a:r>
              <a:rPr sz="2700" b="1" spc="-955" dirty="0">
                <a:latin typeface="Gill Sans MT"/>
                <a:cs typeface="Gill Sans MT"/>
              </a:rPr>
              <a:t>an</a:t>
            </a:r>
            <a:r>
              <a:rPr sz="2700" b="1" spc="-229" dirty="0">
                <a:latin typeface="Gill Sans MT"/>
                <a:cs typeface="Gill Sans MT"/>
              </a:rPr>
              <a:t> </a:t>
            </a:r>
            <a:r>
              <a:rPr sz="6750" b="1" spc="-1904" baseline="3703" dirty="0">
                <a:solidFill>
                  <a:srgbClr val="000099"/>
                </a:solidFill>
                <a:latin typeface="Gill Sans MT"/>
                <a:cs typeface="Gill Sans MT"/>
              </a:rPr>
              <a:t>L</a:t>
            </a:r>
            <a:r>
              <a:rPr sz="2700" b="1" spc="-1270" dirty="0">
                <a:latin typeface="Gill Sans MT"/>
                <a:cs typeface="Gill Sans MT"/>
              </a:rPr>
              <a:t>a</a:t>
            </a:r>
            <a:r>
              <a:rPr sz="2700" b="1" spc="10" dirty="0">
                <a:latin typeface="Gill Sans MT"/>
                <a:cs typeface="Gill Sans MT"/>
              </a:rPr>
              <a:t> </a:t>
            </a:r>
            <a:r>
              <a:rPr sz="2700" b="1" spc="-880" dirty="0">
                <a:latin typeface="Gill Sans MT"/>
                <a:cs typeface="Gill Sans MT"/>
              </a:rPr>
              <a:t>l</a:t>
            </a:r>
            <a:r>
              <a:rPr sz="6750" b="1" spc="-1320" baseline="3703" dirty="0">
                <a:solidFill>
                  <a:srgbClr val="000099"/>
                </a:solidFill>
                <a:latin typeface="Gill Sans MT"/>
                <a:cs typeface="Gill Sans MT"/>
              </a:rPr>
              <a:t>A</a:t>
            </a:r>
            <a:r>
              <a:rPr sz="2700" b="1" spc="-880" dirty="0">
                <a:latin typeface="Gill Sans MT"/>
                <a:cs typeface="Gill Sans MT"/>
              </a:rPr>
              <a:t>os</a:t>
            </a:r>
            <a:r>
              <a:rPr sz="2700" b="1" spc="-385" dirty="0">
                <a:latin typeface="Gill Sans MT"/>
                <a:cs typeface="Gill Sans MT"/>
              </a:rPr>
              <a:t> </a:t>
            </a:r>
            <a:r>
              <a:rPr sz="6750" b="1" spc="-1245" baseline="3703" dirty="0">
                <a:solidFill>
                  <a:srgbClr val="000099"/>
                </a:solidFill>
                <a:latin typeface="Gill Sans MT"/>
                <a:cs typeface="Gill Sans MT"/>
              </a:rPr>
              <a:t>R</a:t>
            </a:r>
            <a:r>
              <a:rPr sz="2700" b="1" spc="-830" dirty="0">
                <a:latin typeface="Gill Sans MT"/>
                <a:cs typeface="Gill Sans MT"/>
              </a:rPr>
              <a:t>hu</a:t>
            </a:r>
            <a:r>
              <a:rPr sz="6750" b="1" spc="-1245" baseline="3703" dirty="0">
                <a:solidFill>
                  <a:srgbClr val="000099"/>
                </a:solidFill>
                <a:latin typeface="Gill Sans MT"/>
                <a:cs typeface="Gill Sans MT"/>
              </a:rPr>
              <a:t>E</a:t>
            </a:r>
            <a:r>
              <a:rPr sz="2700" b="1" spc="-830" dirty="0">
                <a:latin typeface="Gill Sans MT"/>
                <a:cs typeface="Gill Sans MT"/>
              </a:rPr>
              <a:t>es</a:t>
            </a:r>
            <a:r>
              <a:rPr sz="6750" b="1" spc="-1245" baseline="3703" dirty="0">
                <a:solidFill>
                  <a:srgbClr val="000099"/>
                </a:solidFill>
                <a:latin typeface="Gill Sans MT"/>
                <a:cs typeface="Gill Sans MT"/>
              </a:rPr>
              <a:t>S</a:t>
            </a:r>
            <a:r>
              <a:rPr sz="2700" b="1" spc="-830" dirty="0">
                <a:latin typeface="Gill Sans MT"/>
                <a:cs typeface="Gill Sans MT"/>
              </a:rPr>
              <a:t>os, </a:t>
            </a:r>
            <a:r>
              <a:rPr sz="2700" b="1" spc="-71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tendones, </a:t>
            </a:r>
            <a:r>
              <a:rPr sz="2700" b="1" dirty="0">
                <a:latin typeface="Gill Sans MT"/>
                <a:cs typeface="Gill Sans MT"/>
              </a:rPr>
              <a:t>ligamentos, músculos y articulaciones</a:t>
            </a:r>
            <a:r>
              <a:rPr sz="2700" b="1" spc="-509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son: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73732" y="280796"/>
            <a:ext cx="678053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0" spc="-30" dirty="0"/>
              <a:t>REANIMACION</a:t>
            </a:r>
            <a:endParaRPr sz="6000"/>
          </a:p>
          <a:p>
            <a:pPr algn="ctr">
              <a:lnSpc>
                <a:spcPct val="100000"/>
              </a:lnSpc>
            </a:pPr>
            <a:r>
              <a:rPr sz="6000" spc="-20" dirty="0"/>
              <a:t>Cardio </a:t>
            </a:r>
            <a:r>
              <a:rPr sz="6000" dirty="0"/>
              <a:t>–</a:t>
            </a:r>
            <a:r>
              <a:rPr sz="6000" spc="-70" dirty="0"/>
              <a:t> </a:t>
            </a:r>
            <a:r>
              <a:rPr sz="6000" dirty="0"/>
              <a:t>Pulmonar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3441065" y="2664332"/>
            <a:ext cx="3322446" cy="3321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81600" y="2727451"/>
            <a:ext cx="4429886" cy="2981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176521" y="220420"/>
            <a:ext cx="1816100" cy="1046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700" spc="-5" dirty="0"/>
              <a:t>RCP</a:t>
            </a:r>
            <a:endParaRPr sz="6700"/>
          </a:p>
        </p:txBody>
      </p:sp>
      <p:sp>
        <p:nvSpPr>
          <p:cNvPr id="4" name="object 4"/>
          <p:cNvSpPr txBox="1"/>
          <p:nvPr/>
        </p:nvSpPr>
        <p:spPr>
          <a:xfrm>
            <a:off x="364642" y="1486915"/>
            <a:ext cx="7725409" cy="326897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5795">
              <a:lnSpc>
                <a:spcPct val="100000"/>
              </a:lnSpc>
              <a:spcBef>
                <a:spcPts val="95"/>
              </a:spcBef>
            </a:pPr>
            <a:r>
              <a:rPr sz="3100" b="1" spc="-25" dirty="0">
                <a:solidFill>
                  <a:srgbClr val="CC0000"/>
                </a:solidFill>
                <a:latin typeface="Gill Sans MT"/>
                <a:cs typeface="Gill Sans MT"/>
              </a:rPr>
              <a:t>PROCEDIMIENTO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DE</a:t>
            </a:r>
            <a:r>
              <a:rPr sz="3100" b="1" spc="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EMERGENCIA</a:t>
            </a:r>
            <a:endParaRPr sz="31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4400">
              <a:latin typeface="Times New Roman"/>
              <a:cs typeface="Times New Roman"/>
            </a:endParaRPr>
          </a:p>
          <a:p>
            <a:pPr marL="439420" indent="-427355">
              <a:lnSpc>
                <a:spcPct val="100000"/>
              </a:lnSpc>
              <a:buFont typeface="Gill Sans MT"/>
              <a:buChar char="•"/>
              <a:tabLst>
                <a:tab pos="439420" algn="l"/>
                <a:tab pos="440055" algn="l"/>
              </a:tabLst>
            </a:pPr>
            <a:r>
              <a:rPr sz="2400" b="1" spc="-5" dirty="0">
                <a:latin typeface="Gill Sans MT"/>
                <a:cs typeface="Gill Sans MT"/>
              </a:rPr>
              <a:t>Salvar </a:t>
            </a:r>
            <a:r>
              <a:rPr sz="2400" b="1" dirty="0">
                <a:latin typeface="Gill Sans MT"/>
                <a:cs typeface="Gill Sans MT"/>
              </a:rPr>
              <a:t>la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vida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Gill Sans MT"/>
              <a:buChar char="•"/>
            </a:pPr>
            <a:endParaRPr sz="3500">
              <a:latin typeface="Times New Roman"/>
              <a:cs typeface="Times New Roman"/>
            </a:endParaRPr>
          </a:p>
          <a:p>
            <a:pPr marL="439420" indent="-427355">
              <a:lnSpc>
                <a:spcPct val="100000"/>
              </a:lnSpc>
              <a:buFont typeface="Gill Sans MT"/>
              <a:buChar char="•"/>
              <a:tabLst>
                <a:tab pos="439420" algn="l"/>
                <a:tab pos="440055" algn="l"/>
              </a:tabLst>
            </a:pPr>
            <a:r>
              <a:rPr sz="2400" b="1" spc="-25" dirty="0">
                <a:latin typeface="Gill Sans MT"/>
                <a:cs typeface="Gill Sans MT"/>
              </a:rPr>
              <a:t>Prevenir </a:t>
            </a:r>
            <a:r>
              <a:rPr sz="2400" b="1" dirty="0">
                <a:latin typeface="Gill Sans MT"/>
                <a:cs typeface="Gill Sans MT"/>
              </a:rPr>
              <a:t>el Daño</a:t>
            </a:r>
            <a:r>
              <a:rPr sz="2400" b="1" spc="15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Cerebral:</a:t>
            </a:r>
            <a:endParaRPr sz="2400">
              <a:latin typeface="Gill Sans MT"/>
              <a:cs typeface="Gill Sans MT"/>
            </a:endParaRPr>
          </a:p>
          <a:p>
            <a:pPr marL="840105" lvl="1" indent="-370840">
              <a:lnSpc>
                <a:spcPct val="100000"/>
              </a:lnSpc>
              <a:spcBef>
                <a:spcPts val="575"/>
              </a:spcBef>
              <a:buFont typeface="Gill Sans MT"/>
              <a:buChar char="–"/>
              <a:tabLst>
                <a:tab pos="840105" algn="l"/>
                <a:tab pos="840740" algn="l"/>
              </a:tabLst>
            </a:pPr>
            <a:r>
              <a:rPr sz="2400" b="1" spc="-35" dirty="0">
                <a:latin typeface="Gill Sans MT"/>
                <a:cs typeface="Gill Sans MT"/>
              </a:rPr>
              <a:t>Paro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Respiratorio</a:t>
            </a:r>
            <a:endParaRPr sz="2400">
              <a:latin typeface="Gill Sans MT"/>
              <a:cs typeface="Gill Sans MT"/>
            </a:endParaRPr>
          </a:p>
          <a:p>
            <a:pPr marL="840105" lvl="1" indent="-370840">
              <a:lnSpc>
                <a:spcPct val="100000"/>
              </a:lnSpc>
              <a:spcBef>
                <a:spcPts val="580"/>
              </a:spcBef>
              <a:buFont typeface="Gill Sans MT"/>
              <a:buChar char="–"/>
              <a:tabLst>
                <a:tab pos="840105" algn="l"/>
                <a:tab pos="840740" algn="l"/>
              </a:tabLst>
            </a:pPr>
            <a:r>
              <a:rPr sz="2400" b="1" spc="-35" dirty="0">
                <a:latin typeface="Gill Sans MT"/>
                <a:cs typeface="Gill Sans MT"/>
              </a:rPr>
              <a:t>Paro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Cardiaco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04544" y="1521205"/>
            <a:ext cx="6698869" cy="198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0577" y="3626637"/>
            <a:ext cx="2211705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200" spc="-10" dirty="0">
                <a:latin typeface="Tahoma"/>
                <a:cs typeface="Tahoma"/>
              </a:rPr>
              <a:t>Acceso Inmediato  </a:t>
            </a:r>
            <a:r>
              <a:rPr sz="2200" spc="-5" dirty="0">
                <a:latin typeface="Tahoma"/>
                <a:cs typeface="Tahoma"/>
              </a:rPr>
              <a:t>RCP</a:t>
            </a:r>
            <a:r>
              <a:rPr sz="2200" spc="-10" dirty="0">
                <a:latin typeface="Tahoma"/>
                <a:cs typeface="Tahoma"/>
              </a:rPr>
              <a:t> Inmediato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0577" y="4934483"/>
            <a:ext cx="3624579" cy="897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200" spc="-5" dirty="0">
                <a:latin typeface="Tahoma"/>
                <a:cs typeface="Tahoma"/>
              </a:rPr>
              <a:t>Desfibrilación </a:t>
            </a:r>
            <a:r>
              <a:rPr sz="2200" spc="-10" dirty="0">
                <a:latin typeface="Tahoma"/>
                <a:cs typeface="Tahoma"/>
              </a:rPr>
              <a:t>Inmediata  </a:t>
            </a:r>
            <a:r>
              <a:rPr sz="2200" spc="-5" dirty="0">
                <a:latin typeface="Tahoma"/>
                <a:cs typeface="Tahoma"/>
              </a:rPr>
              <a:t>Cuidado </a:t>
            </a:r>
            <a:r>
              <a:rPr sz="2200" spc="-10" dirty="0">
                <a:latin typeface="Tahoma"/>
                <a:cs typeface="Tahoma"/>
              </a:rPr>
              <a:t>Avanzado Inmediato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8529" marR="5080" indent="-286448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CADENA DE </a:t>
            </a:r>
            <a:r>
              <a:rPr spc="-25" dirty="0"/>
              <a:t>SUPERVIVENCIA </a:t>
            </a:r>
            <a:r>
              <a:rPr spc="-5" dirty="0"/>
              <a:t>-  </a:t>
            </a:r>
            <a:r>
              <a:rPr spc="-135" dirty="0"/>
              <a:t>ADULTO</a:t>
            </a:r>
          </a:p>
        </p:txBody>
      </p:sp>
      <p:sp>
        <p:nvSpPr>
          <p:cNvPr id="6" name="object 6"/>
          <p:cNvSpPr/>
          <p:nvPr/>
        </p:nvSpPr>
        <p:spPr>
          <a:xfrm>
            <a:off x="4887467" y="3906011"/>
            <a:ext cx="181355" cy="8747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64100" y="3888612"/>
            <a:ext cx="158750" cy="833755"/>
          </a:xfrm>
          <a:custGeom>
            <a:avLst/>
            <a:gdLst/>
            <a:ahLst/>
            <a:cxnLst/>
            <a:rect l="l" t="t" r="r" b="b"/>
            <a:pathLst>
              <a:path w="158750" h="833754">
                <a:moveTo>
                  <a:pt x="0" y="0"/>
                </a:moveTo>
                <a:lnTo>
                  <a:pt x="30886" y="5530"/>
                </a:lnTo>
                <a:lnTo>
                  <a:pt x="56118" y="20621"/>
                </a:lnTo>
                <a:lnTo>
                  <a:pt x="73134" y="43023"/>
                </a:lnTo>
                <a:lnTo>
                  <a:pt x="79375" y="70485"/>
                </a:lnTo>
                <a:lnTo>
                  <a:pt x="79375" y="346201"/>
                </a:lnTo>
                <a:lnTo>
                  <a:pt x="85615" y="373663"/>
                </a:lnTo>
                <a:lnTo>
                  <a:pt x="102631" y="396065"/>
                </a:lnTo>
                <a:lnTo>
                  <a:pt x="127863" y="411156"/>
                </a:lnTo>
                <a:lnTo>
                  <a:pt x="158750" y="416687"/>
                </a:lnTo>
                <a:lnTo>
                  <a:pt x="127863" y="422237"/>
                </a:lnTo>
                <a:lnTo>
                  <a:pt x="102631" y="437372"/>
                </a:lnTo>
                <a:lnTo>
                  <a:pt x="85615" y="459817"/>
                </a:lnTo>
                <a:lnTo>
                  <a:pt x="79375" y="487299"/>
                </a:lnTo>
                <a:lnTo>
                  <a:pt x="79375" y="762889"/>
                </a:lnTo>
                <a:lnTo>
                  <a:pt x="73134" y="790370"/>
                </a:lnTo>
                <a:lnTo>
                  <a:pt x="56118" y="812815"/>
                </a:lnTo>
                <a:lnTo>
                  <a:pt x="30886" y="827950"/>
                </a:lnTo>
                <a:lnTo>
                  <a:pt x="0" y="833501"/>
                </a:lnTo>
              </a:path>
            </a:pathLst>
          </a:custGeom>
          <a:ln w="3810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7467" y="5123687"/>
            <a:ext cx="181355" cy="8747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4100" y="5105526"/>
            <a:ext cx="158750" cy="833755"/>
          </a:xfrm>
          <a:custGeom>
            <a:avLst/>
            <a:gdLst/>
            <a:ahLst/>
            <a:cxnLst/>
            <a:rect l="l" t="t" r="r" b="b"/>
            <a:pathLst>
              <a:path w="158750" h="833754">
                <a:moveTo>
                  <a:pt x="0" y="0"/>
                </a:moveTo>
                <a:lnTo>
                  <a:pt x="30886" y="5550"/>
                </a:lnTo>
                <a:lnTo>
                  <a:pt x="56118" y="20685"/>
                </a:lnTo>
                <a:lnTo>
                  <a:pt x="73134" y="43130"/>
                </a:lnTo>
                <a:lnTo>
                  <a:pt x="79375" y="70612"/>
                </a:lnTo>
                <a:lnTo>
                  <a:pt x="79375" y="346202"/>
                </a:lnTo>
                <a:lnTo>
                  <a:pt x="85615" y="373683"/>
                </a:lnTo>
                <a:lnTo>
                  <a:pt x="102631" y="396128"/>
                </a:lnTo>
                <a:lnTo>
                  <a:pt x="127863" y="411263"/>
                </a:lnTo>
                <a:lnTo>
                  <a:pt x="158750" y="416814"/>
                </a:lnTo>
                <a:lnTo>
                  <a:pt x="127863" y="422362"/>
                </a:lnTo>
                <a:lnTo>
                  <a:pt x="102631" y="437483"/>
                </a:lnTo>
                <a:lnTo>
                  <a:pt x="85615" y="459890"/>
                </a:lnTo>
                <a:lnTo>
                  <a:pt x="79375" y="487299"/>
                </a:lnTo>
                <a:lnTo>
                  <a:pt x="79375" y="763016"/>
                </a:lnTo>
                <a:lnTo>
                  <a:pt x="73134" y="790477"/>
                </a:lnTo>
                <a:lnTo>
                  <a:pt x="56118" y="812879"/>
                </a:lnTo>
                <a:lnTo>
                  <a:pt x="30886" y="827970"/>
                </a:lnTo>
                <a:lnTo>
                  <a:pt x="0" y="833501"/>
                </a:lnTo>
              </a:path>
            </a:pathLst>
          </a:custGeom>
          <a:ln w="38100">
            <a:solidFill>
              <a:srgbClr val="008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28234" y="5381625"/>
            <a:ext cx="407289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Organización Sistema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6409" y="4140784"/>
            <a:ext cx="264858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Conocimiento</a:t>
            </a:r>
            <a:endParaRPr sz="31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9125" marR="5080" indent="-1675130">
              <a:lnSpc>
                <a:spcPct val="100000"/>
              </a:lnSpc>
              <a:spcBef>
                <a:spcPts val="100"/>
              </a:spcBef>
            </a:pPr>
            <a:r>
              <a:rPr sz="4500" spc="-15" dirty="0"/>
              <a:t>MANIPULACION</a:t>
            </a:r>
            <a:r>
              <a:rPr sz="4500" spc="-100" dirty="0"/>
              <a:t> </a:t>
            </a:r>
            <a:r>
              <a:rPr sz="4500" dirty="0"/>
              <a:t>DEL  </a:t>
            </a:r>
            <a:r>
              <a:rPr sz="4500" spc="-40" dirty="0"/>
              <a:t>VENDAJE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491107" y="2030729"/>
            <a:ext cx="2722498" cy="36437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62532" y="2002154"/>
            <a:ext cx="2780030" cy="3701415"/>
          </a:xfrm>
          <a:custGeom>
            <a:avLst/>
            <a:gdLst/>
            <a:ahLst/>
            <a:cxnLst/>
            <a:rect l="l" t="t" r="r" b="b"/>
            <a:pathLst>
              <a:path w="2780029" h="3701415">
                <a:moveTo>
                  <a:pt x="0" y="3700907"/>
                </a:moveTo>
                <a:lnTo>
                  <a:pt x="2779648" y="3700907"/>
                </a:lnTo>
                <a:lnTo>
                  <a:pt x="2779648" y="0"/>
                </a:lnTo>
                <a:lnTo>
                  <a:pt x="0" y="0"/>
                </a:lnTo>
                <a:lnTo>
                  <a:pt x="0" y="3700907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77459" y="2081148"/>
            <a:ext cx="2628265" cy="36041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48884" y="2052573"/>
            <a:ext cx="2685415" cy="3661410"/>
          </a:xfrm>
          <a:custGeom>
            <a:avLst/>
            <a:gdLst/>
            <a:ahLst/>
            <a:cxnLst/>
            <a:rect l="l" t="t" r="r" b="b"/>
            <a:pathLst>
              <a:path w="2685415" h="3661410">
                <a:moveTo>
                  <a:pt x="0" y="3661283"/>
                </a:moveTo>
                <a:lnTo>
                  <a:pt x="2685415" y="3661283"/>
                </a:lnTo>
                <a:lnTo>
                  <a:pt x="2685415" y="0"/>
                </a:lnTo>
                <a:lnTo>
                  <a:pt x="0" y="0"/>
                </a:lnTo>
                <a:lnTo>
                  <a:pt x="0" y="3661283"/>
                </a:lnTo>
                <a:close/>
              </a:path>
            </a:pathLst>
          </a:custGeom>
          <a:ln w="571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15338" y="5681929"/>
            <a:ext cx="280924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NO</a:t>
            </a:r>
            <a:r>
              <a:rPr sz="2700" b="1" spc="-330" dirty="0">
                <a:latin typeface="Gill Sans MT"/>
                <a:cs typeface="Gill Sans MT"/>
              </a:rPr>
              <a:t> </a:t>
            </a:r>
            <a:r>
              <a:rPr sz="2700" b="1" spc="-20" dirty="0">
                <a:latin typeface="Gill Sans MT"/>
                <a:cs typeface="Gill Sans MT"/>
              </a:rPr>
              <a:t>ADECUADO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043929" y="5763005"/>
            <a:ext cx="21596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20" dirty="0">
                <a:latin typeface="Gill Sans MT"/>
                <a:cs typeface="Gill Sans MT"/>
              </a:rPr>
              <a:t>ADECUADO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1461" y="1438401"/>
            <a:ext cx="2134743" cy="21225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0160" y="3969511"/>
            <a:ext cx="1988185" cy="2194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34614" y="1733803"/>
            <a:ext cx="5826760" cy="372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Acceso y notificación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inmediatos:  </a:t>
            </a:r>
            <a:r>
              <a:rPr sz="2700" b="1" spc="-15" dirty="0">
                <a:latin typeface="Gill Sans MT"/>
                <a:cs typeface="Gill Sans MT"/>
              </a:rPr>
              <a:t>Abarca </a:t>
            </a:r>
            <a:r>
              <a:rPr sz="2700" b="1" dirty="0">
                <a:latin typeface="Gill Sans MT"/>
                <a:cs typeface="Gill Sans MT"/>
              </a:rPr>
              <a:t>el </a:t>
            </a:r>
            <a:r>
              <a:rPr sz="2700" b="1" spc="-5" dirty="0">
                <a:latin typeface="Gill Sans MT"/>
                <a:cs typeface="Gill Sans MT"/>
              </a:rPr>
              <a:t>reconocimiento </a:t>
            </a:r>
            <a:r>
              <a:rPr sz="2700" b="1" dirty="0">
                <a:latin typeface="Gill Sans MT"/>
                <a:cs typeface="Gill Sans MT"/>
              </a:rPr>
              <a:t>de los  signos y síntomas, iniciar</a:t>
            </a:r>
            <a:r>
              <a:rPr sz="2700" b="1" spc="-35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maniobras.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200">
              <a:latin typeface="Times New Roman"/>
              <a:cs typeface="Times New Roman"/>
            </a:endParaRPr>
          </a:p>
          <a:p>
            <a:pPr marL="91440" marR="29845">
              <a:lnSpc>
                <a:spcPct val="120000"/>
              </a:lnSpc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RCP inmediato: </a:t>
            </a:r>
            <a:r>
              <a:rPr sz="2700" b="1" dirty="0">
                <a:latin typeface="Gill Sans MT"/>
                <a:cs typeface="Gill Sans MT"/>
              </a:rPr>
              <a:t>una </a:t>
            </a:r>
            <a:r>
              <a:rPr sz="2700" b="1" spc="-15" dirty="0">
                <a:latin typeface="Gill Sans MT"/>
                <a:cs typeface="Gill Sans MT"/>
              </a:rPr>
              <a:t>vez</a:t>
            </a:r>
            <a:r>
              <a:rPr sz="2700" b="1" spc="-28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reconocido  </a:t>
            </a:r>
            <a:r>
              <a:rPr sz="2700" b="1" dirty="0">
                <a:latin typeface="Gill Sans MT"/>
                <a:cs typeface="Gill Sans MT"/>
              </a:rPr>
              <a:t>el </a:t>
            </a:r>
            <a:r>
              <a:rPr sz="2700" b="1" spc="-5" dirty="0">
                <a:latin typeface="Gill Sans MT"/>
                <a:cs typeface="Gill Sans MT"/>
              </a:rPr>
              <a:t>estado </a:t>
            </a:r>
            <a:r>
              <a:rPr sz="2700" b="1" dirty="0">
                <a:latin typeface="Gill Sans MT"/>
                <a:cs typeface="Gill Sans MT"/>
              </a:rPr>
              <a:t>de </a:t>
            </a:r>
            <a:r>
              <a:rPr sz="2700" b="1" spc="-20" dirty="0">
                <a:latin typeface="Gill Sans MT"/>
                <a:cs typeface="Gill Sans MT"/>
              </a:rPr>
              <a:t>paro </a:t>
            </a:r>
            <a:r>
              <a:rPr sz="2700" b="1" dirty="0">
                <a:latin typeface="Gill Sans MT"/>
                <a:cs typeface="Gill Sans MT"/>
              </a:rPr>
              <a:t>se da inicio a </a:t>
            </a:r>
            <a:r>
              <a:rPr sz="2700" b="1" spc="-5" dirty="0">
                <a:latin typeface="Gill Sans MT"/>
                <a:cs typeface="Gill Sans MT"/>
              </a:rPr>
              <a:t>las  </a:t>
            </a:r>
            <a:r>
              <a:rPr sz="2700" b="1" dirty="0">
                <a:latin typeface="Gill Sans MT"/>
                <a:cs typeface="Gill Sans MT"/>
              </a:rPr>
              <a:t>maniobras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inmediatamente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42161" y="234187"/>
            <a:ext cx="7680959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CADENA DE</a:t>
            </a:r>
            <a:r>
              <a:rPr spc="-25" dirty="0"/>
              <a:t> SUPERVIVENCIA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13479" marR="5080" indent="-30994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CADENA DE </a:t>
            </a:r>
            <a:r>
              <a:rPr spc="-25" dirty="0"/>
              <a:t>SUPERVIVENCIA </a:t>
            </a:r>
            <a:r>
              <a:rPr spc="-5" dirty="0"/>
              <a:t>-  </a:t>
            </a:r>
            <a:r>
              <a:rPr spc="-10" dirty="0"/>
              <a:t>NIÑOS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910965" y="3661917"/>
            <a:ext cx="5182235" cy="183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01290" marR="5715" indent="687070">
              <a:lnSpc>
                <a:spcPct val="110000"/>
              </a:lnSpc>
              <a:spcBef>
                <a:spcPts val="100"/>
              </a:spcBef>
            </a:pPr>
            <a:r>
              <a:rPr sz="2700" b="1" dirty="0">
                <a:latin typeface="Gill Sans MT"/>
                <a:cs typeface="Gill Sans MT"/>
              </a:rPr>
              <a:t>P</a:t>
            </a:r>
            <a:r>
              <a:rPr sz="2700" b="1" spc="-40" dirty="0">
                <a:latin typeface="Gill Sans MT"/>
                <a:cs typeface="Gill Sans MT"/>
              </a:rPr>
              <a:t>r</a:t>
            </a:r>
            <a:r>
              <a:rPr sz="2700" b="1" spc="-90" dirty="0">
                <a:latin typeface="Gill Sans MT"/>
                <a:cs typeface="Gill Sans MT"/>
              </a:rPr>
              <a:t>e</a:t>
            </a:r>
            <a:r>
              <a:rPr sz="2700" b="1" spc="-50" dirty="0">
                <a:latin typeface="Gill Sans MT"/>
                <a:cs typeface="Gill Sans MT"/>
              </a:rPr>
              <a:t>v</a:t>
            </a:r>
            <a:r>
              <a:rPr sz="2700" b="1" dirty="0">
                <a:latin typeface="Gill Sans MT"/>
                <a:cs typeface="Gill Sans MT"/>
              </a:rPr>
              <a:t>ención  </a:t>
            </a:r>
            <a:r>
              <a:rPr sz="2700" b="1" spc="-5" dirty="0">
                <a:latin typeface="Gill Sans MT"/>
                <a:cs typeface="Gill Sans MT"/>
              </a:rPr>
              <a:t>RCP</a:t>
            </a:r>
            <a:r>
              <a:rPr sz="2700" b="1" spc="-6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Inmediato</a:t>
            </a:r>
            <a:endParaRPr sz="2700">
              <a:latin typeface="Gill Sans MT"/>
              <a:cs typeface="Gill Sans MT"/>
            </a:endParaRPr>
          </a:p>
          <a:p>
            <a:pPr marL="434975" marR="5080" indent="-422909">
              <a:lnSpc>
                <a:spcPts val="3570"/>
              </a:lnSpc>
              <a:spcBef>
                <a:spcPts val="165"/>
              </a:spcBef>
            </a:pPr>
            <a:r>
              <a:rPr sz="2700" b="1" spc="-5" dirty="0">
                <a:latin typeface="Gill Sans MT"/>
                <a:cs typeface="Gill Sans MT"/>
              </a:rPr>
              <a:t>Notificación </a:t>
            </a:r>
            <a:r>
              <a:rPr sz="2700" b="1" dirty="0">
                <a:latin typeface="Gill Sans MT"/>
                <a:cs typeface="Gill Sans MT"/>
              </a:rPr>
              <a:t>y solicitud de </a:t>
            </a:r>
            <a:r>
              <a:rPr sz="2700" b="1" spc="-25" dirty="0">
                <a:latin typeface="Gill Sans MT"/>
                <a:cs typeface="Gill Sans MT"/>
              </a:rPr>
              <a:t>ayuda  </a:t>
            </a:r>
            <a:r>
              <a:rPr sz="2700" b="1" spc="-5" dirty="0">
                <a:latin typeface="Gill Sans MT"/>
                <a:cs typeface="Gill Sans MT"/>
              </a:rPr>
              <a:t>Cuidado </a:t>
            </a:r>
            <a:r>
              <a:rPr sz="2700" b="1" spc="-15" dirty="0">
                <a:latin typeface="Gill Sans MT"/>
                <a:cs typeface="Gill Sans MT"/>
              </a:rPr>
              <a:t>Avanzado</a:t>
            </a:r>
            <a:r>
              <a:rPr sz="2700" b="1" spc="-229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Inmediato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26058" y="1357502"/>
            <a:ext cx="7672070" cy="20666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605" y="3943001"/>
            <a:ext cx="8381365" cy="10960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30100"/>
              </a:lnSpc>
              <a:spcBef>
                <a:spcPts val="95"/>
              </a:spcBef>
            </a:pPr>
            <a:r>
              <a:rPr sz="2700" b="1" spc="-5" dirty="0">
                <a:latin typeface="Gill Sans MT"/>
                <a:cs typeface="Gill Sans MT"/>
              </a:rPr>
              <a:t>La </a:t>
            </a:r>
            <a:r>
              <a:rPr sz="2700" b="1" spc="-30" dirty="0">
                <a:latin typeface="Gill Sans MT"/>
                <a:cs typeface="Gill Sans MT"/>
              </a:rPr>
              <a:t>mayoría </a:t>
            </a:r>
            <a:r>
              <a:rPr sz="2700" b="1" dirty="0">
                <a:latin typeface="Gill Sans MT"/>
                <a:cs typeface="Gill Sans MT"/>
              </a:rPr>
              <a:t>de los </a:t>
            </a:r>
            <a:r>
              <a:rPr sz="2700" b="1" spc="-20" dirty="0">
                <a:latin typeface="Gill Sans MT"/>
                <a:cs typeface="Gill Sans MT"/>
              </a:rPr>
              <a:t>paros </a:t>
            </a:r>
            <a:r>
              <a:rPr sz="2700" b="1" dirty="0">
                <a:latin typeface="Gill Sans MT"/>
                <a:cs typeface="Gill Sans MT"/>
              </a:rPr>
              <a:t>en los niños son condiciones  </a:t>
            </a:r>
            <a:r>
              <a:rPr sz="2700" b="1" spc="-20" dirty="0">
                <a:latin typeface="Gill Sans MT"/>
                <a:cs typeface="Gill Sans MT"/>
              </a:rPr>
              <a:t>prevenibles </a:t>
            </a:r>
            <a:r>
              <a:rPr sz="2700" b="1" dirty="0">
                <a:latin typeface="Gill Sans MT"/>
                <a:cs typeface="Gill Sans MT"/>
              </a:rPr>
              <a:t>y </a:t>
            </a:r>
            <a:r>
              <a:rPr sz="2700" b="1" spc="-10" dirty="0">
                <a:latin typeface="Gill Sans MT"/>
                <a:cs typeface="Gill Sans MT"/>
              </a:rPr>
              <a:t>responsabilidad </a:t>
            </a:r>
            <a:r>
              <a:rPr sz="2700" b="1" dirty="0">
                <a:latin typeface="Gill Sans MT"/>
                <a:cs typeface="Gill Sans MT"/>
              </a:rPr>
              <a:t>de los</a:t>
            </a:r>
            <a:r>
              <a:rPr sz="2700" b="1" spc="4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adultos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570733" y="1539239"/>
            <a:ext cx="3955542" cy="2216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13479" marR="5080" indent="-3099435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CADENA DE </a:t>
            </a:r>
            <a:r>
              <a:rPr spc="-25" dirty="0"/>
              <a:t>SUPERVIVENCIA </a:t>
            </a:r>
            <a:r>
              <a:rPr spc="-5" dirty="0"/>
              <a:t>-  </a:t>
            </a:r>
            <a:r>
              <a:rPr spc="-10" dirty="0"/>
              <a:t>NIÑOS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26276" y="2010917"/>
            <a:ext cx="3025902" cy="3982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23443" y="2056002"/>
            <a:ext cx="7020559" cy="1753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40000"/>
              </a:lnSpc>
              <a:spcBef>
                <a:spcPts val="100"/>
              </a:spcBef>
              <a:tabLst>
                <a:tab pos="2124710" algn="l"/>
                <a:tab pos="3996690" algn="l"/>
                <a:tab pos="4770755" algn="l"/>
                <a:tab pos="6287770" algn="l"/>
              </a:tabLst>
            </a:pPr>
            <a:r>
              <a:rPr sz="2700" b="1" dirty="0">
                <a:latin typeface="Gill Sans MT"/>
                <a:cs typeface="Gill Sans MT"/>
              </a:rPr>
              <a:t>Ina</a:t>
            </a:r>
            <a:r>
              <a:rPr sz="2700" b="1" spc="-10" dirty="0">
                <a:latin typeface="Gill Sans MT"/>
                <a:cs typeface="Gill Sans MT"/>
              </a:rPr>
              <a:t>d</a:t>
            </a:r>
            <a:r>
              <a:rPr sz="2700" b="1" dirty="0">
                <a:latin typeface="Gill Sans MT"/>
                <a:cs typeface="Gill Sans MT"/>
              </a:rPr>
              <a:t>ec</a:t>
            </a:r>
            <a:r>
              <a:rPr sz="2700" b="1" spc="10" dirty="0">
                <a:latin typeface="Gill Sans MT"/>
                <a:cs typeface="Gill Sans MT"/>
              </a:rPr>
              <a:t>u</a:t>
            </a:r>
            <a:r>
              <a:rPr sz="2700" b="1" dirty="0">
                <a:latin typeface="Gill Sans MT"/>
                <a:cs typeface="Gill Sans MT"/>
              </a:rPr>
              <a:t>ada	c</a:t>
            </a:r>
            <a:r>
              <a:rPr sz="2700" b="1" spc="-25" dirty="0">
                <a:latin typeface="Gill Sans MT"/>
                <a:cs typeface="Gill Sans MT"/>
              </a:rPr>
              <a:t>a</a:t>
            </a:r>
            <a:r>
              <a:rPr sz="2700" b="1" spc="5" dirty="0">
                <a:latin typeface="Gill Sans MT"/>
                <a:cs typeface="Gill Sans MT"/>
              </a:rPr>
              <a:t>p</a:t>
            </a:r>
            <a:r>
              <a:rPr sz="2700" b="1" dirty="0">
                <a:latin typeface="Gill Sans MT"/>
                <a:cs typeface="Gill Sans MT"/>
              </a:rPr>
              <a:t>a</a:t>
            </a:r>
            <a:r>
              <a:rPr sz="2700" b="1" spc="10" dirty="0">
                <a:latin typeface="Gill Sans MT"/>
                <a:cs typeface="Gill Sans MT"/>
              </a:rPr>
              <a:t>c</a:t>
            </a:r>
            <a:r>
              <a:rPr sz="2700" b="1" dirty="0">
                <a:latin typeface="Gill Sans MT"/>
                <a:cs typeface="Gill Sans MT"/>
              </a:rPr>
              <a:t>idad	del	sist</a:t>
            </a:r>
            <a:r>
              <a:rPr sz="2700" b="1" spc="-10" dirty="0">
                <a:latin typeface="Gill Sans MT"/>
                <a:cs typeface="Gill Sans MT"/>
              </a:rPr>
              <a:t>e</a:t>
            </a:r>
            <a:r>
              <a:rPr sz="2700" b="1" spc="10" dirty="0">
                <a:latin typeface="Gill Sans MT"/>
                <a:cs typeface="Gill Sans MT"/>
              </a:rPr>
              <a:t>m</a:t>
            </a:r>
            <a:r>
              <a:rPr sz="2700" b="1" dirty="0">
                <a:latin typeface="Gill Sans MT"/>
                <a:cs typeface="Gill Sans MT"/>
              </a:rPr>
              <a:t>a	</a:t>
            </a:r>
            <a:r>
              <a:rPr sz="2700" b="1" spc="5" dirty="0">
                <a:latin typeface="Gill Sans MT"/>
                <a:cs typeface="Gill Sans MT"/>
              </a:rPr>
              <a:t>p</a:t>
            </a:r>
            <a:r>
              <a:rPr sz="2700" b="1" dirty="0">
                <a:latin typeface="Gill Sans MT"/>
                <a:cs typeface="Gill Sans MT"/>
              </a:rPr>
              <a:t>a</a:t>
            </a:r>
            <a:r>
              <a:rPr sz="2700" b="1" spc="5" dirty="0">
                <a:latin typeface="Gill Sans MT"/>
                <a:cs typeface="Gill Sans MT"/>
              </a:rPr>
              <a:t>r</a:t>
            </a:r>
            <a:r>
              <a:rPr sz="2700" b="1" dirty="0">
                <a:latin typeface="Gill Sans MT"/>
                <a:cs typeface="Gill Sans MT"/>
              </a:rPr>
              <a:t>a  </a:t>
            </a:r>
            <a:r>
              <a:rPr sz="2700" b="1" spc="-5" dirty="0">
                <a:latin typeface="Gill Sans MT"/>
                <a:cs typeface="Gill Sans MT"/>
              </a:rPr>
              <a:t>mantener saturación de</a:t>
            </a:r>
            <a:r>
              <a:rPr sz="2700" b="1" spc="4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O2</a:t>
            </a:r>
            <a:endParaRPr sz="27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295"/>
              </a:spcBef>
            </a:pPr>
            <a:r>
              <a:rPr sz="2700" b="1" dirty="0">
                <a:latin typeface="Gill Sans MT"/>
                <a:cs typeface="Gill Sans MT"/>
              </a:rPr>
              <a:t>--- </a:t>
            </a:r>
            <a:r>
              <a:rPr sz="2700" b="1" spc="-5" dirty="0">
                <a:latin typeface="Gill Sans MT"/>
                <a:cs typeface="Gill Sans MT"/>
              </a:rPr>
              <a:t>saturación adecuada </a:t>
            </a:r>
            <a:r>
              <a:rPr sz="2700" b="1" spc="-40" dirty="0">
                <a:latin typeface="Gill Sans MT"/>
                <a:cs typeface="Gill Sans MT"/>
              </a:rPr>
              <a:t>mayor </a:t>
            </a:r>
            <a:r>
              <a:rPr sz="2700" b="1" dirty="0">
                <a:latin typeface="Gill Sans MT"/>
                <a:cs typeface="Gill Sans MT"/>
              </a:rPr>
              <a:t>del 95%</a:t>
            </a:r>
            <a:r>
              <a:rPr sz="2700" b="1" spc="7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---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0909" y="234187"/>
            <a:ext cx="7903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INSUFICENCIA</a:t>
            </a:r>
            <a:r>
              <a:rPr spc="20" dirty="0"/>
              <a:t> </a:t>
            </a:r>
            <a:r>
              <a:rPr spc="-70" dirty="0"/>
              <a:t>RESPIRATORIA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8230" y="1830145"/>
            <a:ext cx="209804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Verdana"/>
                <a:cs typeface="Verdana"/>
              </a:rPr>
              <a:t>Saturación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123564" y="1766061"/>
            <a:ext cx="316230" cy="654050"/>
          </a:xfrm>
          <a:custGeom>
            <a:avLst/>
            <a:gdLst/>
            <a:ahLst/>
            <a:cxnLst/>
            <a:rect l="l" t="t" r="r" b="b"/>
            <a:pathLst>
              <a:path w="316229" h="654050">
                <a:moveTo>
                  <a:pt x="236727" y="158242"/>
                </a:moveTo>
                <a:lnTo>
                  <a:pt x="78993" y="158242"/>
                </a:lnTo>
                <a:lnTo>
                  <a:pt x="78993" y="653542"/>
                </a:lnTo>
                <a:lnTo>
                  <a:pt x="236727" y="653542"/>
                </a:lnTo>
                <a:lnTo>
                  <a:pt x="236727" y="158242"/>
                </a:lnTo>
                <a:close/>
              </a:path>
              <a:path w="316229" h="654050">
                <a:moveTo>
                  <a:pt x="157861" y="0"/>
                </a:moveTo>
                <a:lnTo>
                  <a:pt x="0" y="158242"/>
                </a:lnTo>
                <a:lnTo>
                  <a:pt x="315722" y="158242"/>
                </a:lnTo>
                <a:lnTo>
                  <a:pt x="157861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23564" y="1766061"/>
            <a:ext cx="316230" cy="654050"/>
          </a:xfrm>
          <a:custGeom>
            <a:avLst/>
            <a:gdLst/>
            <a:ahLst/>
            <a:cxnLst/>
            <a:rect l="l" t="t" r="r" b="b"/>
            <a:pathLst>
              <a:path w="316229" h="654050">
                <a:moveTo>
                  <a:pt x="0" y="158242"/>
                </a:moveTo>
                <a:lnTo>
                  <a:pt x="157861" y="0"/>
                </a:lnTo>
                <a:lnTo>
                  <a:pt x="315722" y="158242"/>
                </a:lnTo>
                <a:lnTo>
                  <a:pt x="236727" y="158242"/>
                </a:lnTo>
                <a:lnTo>
                  <a:pt x="236727" y="653542"/>
                </a:lnTo>
                <a:lnTo>
                  <a:pt x="78993" y="653542"/>
                </a:lnTo>
                <a:lnTo>
                  <a:pt x="78993" y="158242"/>
                </a:lnTo>
                <a:lnTo>
                  <a:pt x="0" y="158242"/>
                </a:lnTo>
                <a:close/>
              </a:path>
            </a:pathLst>
          </a:custGeom>
          <a:ln w="952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305046" y="1261998"/>
            <a:ext cx="2722245" cy="133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20">
              <a:lnSpc>
                <a:spcPct val="158900"/>
              </a:lnSpc>
              <a:spcBef>
                <a:spcPts val="100"/>
              </a:spcBef>
            </a:pPr>
            <a:r>
              <a:rPr sz="2700" b="1" dirty="0">
                <a:latin typeface="Gill Sans MT"/>
                <a:cs typeface="Gill Sans MT"/>
              </a:rPr>
              <a:t>Hip</a:t>
            </a:r>
            <a:r>
              <a:rPr sz="2700" b="1" spc="-10" dirty="0">
                <a:latin typeface="Gill Sans MT"/>
                <a:cs typeface="Gill Sans MT"/>
              </a:rPr>
              <a:t>e</a:t>
            </a:r>
            <a:r>
              <a:rPr sz="2700" b="1" spc="80" dirty="0">
                <a:latin typeface="Gill Sans MT"/>
                <a:cs typeface="Gill Sans MT"/>
              </a:rPr>
              <a:t>r</a:t>
            </a:r>
            <a:r>
              <a:rPr sz="2700" b="1" spc="-50" dirty="0">
                <a:latin typeface="Gill Sans MT"/>
                <a:cs typeface="Gill Sans MT"/>
              </a:rPr>
              <a:t>v</a:t>
            </a:r>
            <a:r>
              <a:rPr sz="2700" b="1" dirty="0">
                <a:latin typeface="Gill Sans MT"/>
                <a:cs typeface="Gill Sans MT"/>
              </a:rPr>
              <a:t>en</a:t>
            </a:r>
            <a:r>
              <a:rPr sz="2700" b="1" spc="-10" dirty="0">
                <a:latin typeface="Gill Sans MT"/>
                <a:cs typeface="Gill Sans MT"/>
              </a:rPr>
              <a:t>t</a:t>
            </a:r>
            <a:r>
              <a:rPr sz="2700" b="1" dirty="0">
                <a:latin typeface="Gill Sans MT"/>
                <a:cs typeface="Gill Sans MT"/>
              </a:rPr>
              <a:t>ilación  </a:t>
            </a:r>
            <a:r>
              <a:rPr sz="2700" b="1" spc="-5" dirty="0">
                <a:latin typeface="Gill Sans MT"/>
                <a:cs typeface="Gill Sans MT"/>
              </a:rPr>
              <a:t>Ansiedad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93084" y="1766061"/>
            <a:ext cx="640080" cy="340360"/>
          </a:xfrm>
          <a:custGeom>
            <a:avLst/>
            <a:gdLst/>
            <a:ahLst/>
            <a:cxnLst/>
            <a:rect l="l" t="t" r="r" b="b"/>
            <a:pathLst>
              <a:path w="640079" h="340360">
                <a:moveTo>
                  <a:pt x="557059" y="26744"/>
                </a:moveTo>
                <a:lnTo>
                  <a:pt x="0" y="314960"/>
                </a:lnTo>
                <a:lnTo>
                  <a:pt x="13207" y="340360"/>
                </a:lnTo>
                <a:lnTo>
                  <a:pt x="570140" y="52021"/>
                </a:lnTo>
                <a:lnTo>
                  <a:pt x="557059" y="26744"/>
                </a:lnTo>
                <a:close/>
              </a:path>
              <a:path w="640079" h="340360">
                <a:moveTo>
                  <a:pt x="625001" y="20193"/>
                </a:moveTo>
                <a:lnTo>
                  <a:pt x="569721" y="20193"/>
                </a:lnTo>
                <a:lnTo>
                  <a:pt x="582802" y="45465"/>
                </a:lnTo>
                <a:lnTo>
                  <a:pt x="570140" y="52021"/>
                </a:lnTo>
                <a:lnTo>
                  <a:pt x="583311" y="77470"/>
                </a:lnTo>
                <a:lnTo>
                  <a:pt x="625001" y="20193"/>
                </a:lnTo>
                <a:close/>
              </a:path>
              <a:path w="640079" h="340360">
                <a:moveTo>
                  <a:pt x="569721" y="20193"/>
                </a:moveTo>
                <a:lnTo>
                  <a:pt x="557059" y="26744"/>
                </a:lnTo>
                <a:lnTo>
                  <a:pt x="570140" y="52021"/>
                </a:lnTo>
                <a:lnTo>
                  <a:pt x="582802" y="45465"/>
                </a:lnTo>
                <a:lnTo>
                  <a:pt x="569721" y="20193"/>
                </a:lnTo>
                <a:close/>
              </a:path>
              <a:path w="640079" h="340360">
                <a:moveTo>
                  <a:pt x="639699" y="0"/>
                </a:moveTo>
                <a:lnTo>
                  <a:pt x="543940" y="1397"/>
                </a:lnTo>
                <a:lnTo>
                  <a:pt x="557059" y="26744"/>
                </a:lnTo>
                <a:lnTo>
                  <a:pt x="569721" y="20193"/>
                </a:lnTo>
                <a:lnTo>
                  <a:pt x="625001" y="20193"/>
                </a:lnTo>
                <a:lnTo>
                  <a:pt x="639699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93972" y="2242692"/>
            <a:ext cx="558800" cy="262890"/>
          </a:xfrm>
          <a:custGeom>
            <a:avLst/>
            <a:gdLst/>
            <a:ahLst/>
            <a:cxnLst/>
            <a:rect l="l" t="t" r="r" b="b"/>
            <a:pathLst>
              <a:path w="558800" h="262889">
                <a:moveTo>
                  <a:pt x="474469" y="236268"/>
                </a:moveTo>
                <a:lnTo>
                  <a:pt x="462914" y="262381"/>
                </a:lnTo>
                <a:lnTo>
                  <a:pt x="558546" y="257937"/>
                </a:lnTo>
                <a:lnTo>
                  <a:pt x="545453" y="242062"/>
                </a:lnTo>
                <a:lnTo>
                  <a:pt x="487552" y="242062"/>
                </a:lnTo>
                <a:lnTo>
                  <a:pt x="474469" y="236268"/>
                </a:lnTo>
                <a:close/>
              </a:path>
              <a:path w="558800" h="262889">
                <a:moveTo>
                  <a:pt x="486042" y="210113"/>
                </a:moveTo>
                <a:lnTo>
                  <a:pt x="474469" y="236268"/>
                </a:lnTo>
                <a:lnTo>
                  <a:pt x="487552" y="242062"/>
                </a:lnTo>
                <a:lnTo>
                  <a:pt x="499110" y="215900"/>
                </a:lnTo>
                <a:lnTo>
                  <a:pt x="486042" y="210113"/>
                </a:lnTo>
                <a:close/>
              </a:path>
              <a:path w="558800" h="262889">
                <a:moveTo>
                  <a:pt x="497586" y="184023"/>
                </a:moveTo>
                <a:lnTo>
                  <a:pt x="486042" y="210113"/>
                </a:lnTo>
                <a:lnTo>
                  <a:pt x="499110" y="215900"/>
                </a:lnTo>
                <a:lnTo>
                  <a:pt x="487552" y="242062"/>
                </a:lnTo>
                <a:lnTo>
                  <a:pt x="545453" y="242062"/>
                </a:lnTo>
                <a:lnTo>
                  <a:pt x="497586" y="184023"/>
                </a:lnTo>
                <a:close/>
              </a:path>
              <a:path w="558800" h="262889">
                <a:moveTo>
                  <a:pt x="11556" y="0"/>
                </a:moveTo>
                <a:lnTo>
                  <a:pt x="0" y="26162"/>
                </a:lnTo>
                <a:lnTo>
                  <a:pt x="474469" y="236268"/>
                </a:lnTo>
                <a:lnTo>
                  <a:pt x="486042" y="210113"/>
                </a:lnTo>
                <a:lnTo>
                  <a:pt x="1155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02640" y="4281042"/>
            <a:ext cx="209423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10" dirty="0">
                <a:solidFill>
                  <a:srgbClr val="CC0000"/>
                </a:solidFill>
                <a:latin typeface="Verdana"/>
                <a:cs typeface="Verdana"/>
              </a:rPr>
              <a:t>Saturación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046857" y="4295393"/>
            <a:ext cx="316230" cy="654050"/>
          </a:xfrm>
          <a:custGeom>
            <a:avLst/>
            <a:gdLst/>
            <a:ahLst/>
            <a:cxnLst/>
            <a:rect l="l" t="t" r="r" b="b"/>
            <a:pathLst>
              <a:path w="316229" h="654050">
                <a:moveTo>
                  <a:pt x="315721" y="495300"/>
                </a:moveTo>
                <a:lnTo>
                  <a:pt x="0" y="495300"/>
                </a:lnTo>
                <a:lnTo>
                  <a:pt x="157861" y="653541"/>
                </a:lnTo>
                <a:lnTo>
                  <a:pt x="315721" y="495300"/>
                </a:lnTo>
                <a:close/>
              </a:path>
              <a:path w="316229" h="654050">
                <a:moveTo>
                  <a:pt x="236728" y="0"/>
                </a:moveTo>
                <a:lnTo>
                  <a:pt x="78867" y="0"/>
                </a:lnTo>
                <a:lnTo>
                  <a:pt x="78867" y="495300"/>
                </a:lnTo>
                <a:lnTo>
                  <a:pt x="236728" y="495300"/>
                </a:lnTo>
                <a:lnTo>
                  <a:pt x="236728" y="0"/>
                </a:lnTo>
                <a:close/>
              </a:path>
            </a:pathLst>
          </a:custGeom>
          <a:solidFill>
            <a:srgbClr val="CC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6857" y="4295393"/>
            <a:ext cx="316230" cy="654050"/>
          </a:xfrm>
          <a:custGeom>
            <a:avLst/>
            <a:gdLst/>
            <a:ahLst/>
            <a:cxnLst/>
            <a:rect l="l" t="t" r="r" b="b"/>
            <a:pathLst>
              <a:path w="316229" h="654050">
                <a:moveTo>
                  <a:pt x="315721" y="495300"/>
                </a:moveTo>
                <a:lnTo>
                  <a:pt x="157861" y="653541"/>
                </a:lnTo>
                <a:lnTo>
                  <a:pt x="0" y="495300"/>
                </a:lnTo>
                <a:lnTo>
                  <a:pt x="78867" y="495300"/>
                </a:lnTo>
                <a:lnTo>
                  <a:pt x="78867" y="0"/>
                </a:lnTo>
                <a:lnTo>
                  <a:pt x="236728" y="0"/>
                </a:lnTo>
                <a:lnTo>
                  <a:pt x="236728" y="495300"/>
                </a:lnTo>
                <a:lnTo>
                  <a:pt x="315721" y="495300"/>
                </a:lnTo>
                <a:close/>
              </a:path>
            </a:pathLst>
          </a:custGeom>
          <a:ln w="952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79416" y="3179190"/>
            <a:ext cx="43078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Enfermedades</a:t>
            </a:r>
            <a:r>
              <a:rPr sz="2700" b="1" spc="-7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pulmonares  crónicas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9416" y="4403597"/>
            <a:ext cx="46056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Descompensación </a:t>
            </a:r>
            <a:r>
              <a:rPr sz="2700" b="1" dirty="0">
                <a:latin typeface="Gill Sans MT"/>
                <a:cs typeface="Gill Sans MT"/>
              </a:rPr>
              <a:t>o crisis</a:t>
            </a:r>
            <a:r>
              <a:rPr sz="2700" b="1" spc="-4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de  </a:t>
            </a:r>
            <a:r>
              <a:rPr sz="2700" b="1" spc="-5" dirty="0">
                <a:latin typeface="Gill Sans MT"/>
                <a:cs typeface="Gill Sans MT"/>
              </a:rPr>
              <a:t>asma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590797" y="3726560"/>
            <a:ext cx="720725" cy="582295"/>
          </a:xfrm>
          <a:custGeom>
            <a:avLst/>
            <a:gdLst/>
            <a:ahLst/>
            <a:cxnLst/>
            <a:rect l="l" t="t" r="r" b="b"/>
            <a:pathLst>
              <a:path w="720725" h="582295">
                <a:moveTo>
                  <a:pt x="644646" y="42496"/>
                </a:moveTo>
                <a:lnTo>
                  <a:pt x="0" y="559562"/>
                </a:lnTo>
                <a:lnTo>
                  <a:pt x="17906" y="581787"/>
                </a:lnTo>
                <a:lnTo>
                  <a:pt x="662573" y="64830"/>
                </a:lnTo>
                <a:lnTo>
                  <a:pt x="644646" y="42496"/>
                </a:lnTo>
                <a:close/>
              </a:path>
              <a:path w="720725" h="582295">
                <a:moveTo>
                  <a:pt x="705075" y="33527"/>
                </a:moveTo>
                <a:lnTo>
                  <a:pt x="655827" y="33527"/>
                </a:lnTo>
                <a:lnTo>
                  <a:pt x="673735" y="55880"/>
                </a:lnTo>
                <a:lnTo>
                  <a:pt x="662573" y="64830"/>
                </a:lnTo>
                <a:lnTo>
                  <a:pt x="680465" y="87122"/>
                </a:lnTo>
                <a:lnTo>
                  <a:pt x="705075" y="33527"/>
                </a:lnTo>
                <a:close/>
              </a:path>
              <a:path w="720725" h="582295">
                <a:moveTo>
                  <a:pt x="655827" y="33527"/>
                </a:moveTo>
                <a:lnTo>
                  <a:pt x="644646" y="42496"/>
                </a:lnTo>
                <a:lnTo>
                  <a:pt x="662573" y="64830"/>
                </a:lnTo>
                <a:lnTo>
                  <a:pt x="673735" y="55880"/>
                </a:lnTo>
                <a:lnTo>
                  <a:pt x="655827" y="33527"/>
                </a:lnTo>
                <a:close/>
              </a:path>
              <a:path w="720725" h="582295">
                <a:moveTo>
                  <a:pt x="720471" y="0"/>
                </a:moveTo>
                <a:lnTo>
                  <a:pt x="626744" y="20193"/>
                </a:lnTo>
                <a:lnTo>
                  <a:pt x="644646" y="42496"/>
                </a:lnTo>
                <a:lnTo>
                  <a:pt x="655827" y="33527"/>
                </a:lnTo>
                <a:lnTo>
                  <a:pt x="705075" y="33527"/>
                </a:lnTo>
                <a:lnTo>
                  <a:pt x="72047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97909" y="4527930"/>
            <a:ext cx="633095" cy="128270"/>
          </a:xfrm>
          <a:custGeom>
            <a:avLst/>
            <a:gdLst/>
            <a:ahLst/>
            <a:cxnLst/>
            <a:rect l="l" t="t" r="r" b="b"/>
            <a:pathLst>
              <a:path w="633095" h="128270">
                <a:moveTo>
                  <a:pt x="546263" y="99992"/>
                </a:moveTo>
                <a:lnTo>
                  <a:pt x="542543" y="128270"/>
                </a:lnTo>
                <a:lnTo>
                  <a:pt x="618797" y="101854"/>
                </a:lnTo>
                <a:lnTo>
                  <a:pt x="560451" y="101854"/>
                </a:lnTo>
                <a:lnTo>
                  <a:pt x="546263" y="99992"/>
                </a:lnTo>
                <a:close/>
              </a:path>
              <a:path w="633095" h="128270">
                <a:moveTo>
                  <a:pt x="549988" y="71677"/>
                </a:moveTo>
                <a:lnTo>
                  <a:pt x="546263" y="99992"/>
                </a:lnTo>
                <a:lnTo>
                  <a:pt x="560451" y="101854"/>
                </a:lnTo>
                <a:lnTo>
                  <a:pt x="564134" y="73533"/>
                </a:lnTo>
                <a:lnTo>
                  <a:pt x="549988" y="71677"/>
                </a:lnTo>
                <a:close/>
              </a:path>
              <a:path w="633095" h="128270">
                <a:moveTo>
                  <a:pt x="553719" y="43307"/>
                </a:moveTo>
                <a:lnTo>
                  <a:pt x="549988" y="71677"/>
                </a:lnTo>
                <a:lnTo>
                  <a:pt x="564134" y="73533"/>
                </a:lnTo>
                <a:lnTo>
                  <a:pt x="560451" y="101854"/>
                </a:lnTo>
                <a:lnTo>
                  <a:pt x="618797" y="101854"/>
                </a:lnTo>
                <a:lnTo>
                  <a:pt x="633094" y="96901"/>
                </a:lnTo>
                <a:lnTo>
                  <a:pt x="553719" y="43307"/>
                </a:lnTo>
                <a:close/>
              </a:path>
              <a:path w="633095" h="128270">
                <a:moveTo>
                  <a:pt x="3682" y="0"/>
                </a:moveTo>
                <a:lnTo>
                  <a:pt x="0" y="28321"/>
                </a:lnTo>
                <a:lnTo>
                  <a:pt x="546263" y="99992"/>
                </a:lnTo>
                <a:lnTo>
                  <a:pt x="549988" y="71677"/>
                </a:lnTo>
                <a:lnTo>
                  <a:pt x="368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88003" y="4697729"/>
            <a:ext cx="643255" cy="906780"/>
          </a:xfrm>
          <a:custGeom>
            <a:avLst/>
            <a:gdLst/>
            <a:ahLst/>
            <a:cxnLst/>
            <a:rect l="l" t="t" r="r" b="b"/>
            <a:pathLst>
              <a:path w="643254" h="906779">
                <a:moveTo>
                  <a:pt x="582109" y="844586"/>
                </a:moveTo>
                <a:lnTo>
                  <a:pt x="558673" y="861060"/>
                </a:lnTo>
                <a:lnTo>
                  <a:pt x="643001" y="906526"/>
                </a:lnTo>
                <a:lnTo>
                  <a:pt x="635450" y="856234"/>
                </a:lnTo>
                <a:lnTo>
                  <a:pt x="590296" y="856234"/>
                </a:lnTo>
                <a:lnTo>
                  <a:pt x="582109" y="844586"/>
                </a:lnTo>
                <a:close/>
              </a:path>
              <a:path w="643254" h="906779">
                <a:moveTo>
                  <a:pt x="605457" y="828175"/>
                </a:moveTo>
                <a:lnTo>
                  <a:pt x="582109" y="844586"/>
                </a:lnTo>
                <a:lnTo>
                  <a:pt x="590296" y="856234"/>
                </a:lnTo>
                <a:lnTo>
                  <a:pt x="613663" y="839851"/>
                </a:lnTo>
                <a:lnTo>
                  <a:pt x="605457" y="828175"/>
                </a:lnTo>
                <a:close/>
              </a:path>
              <a:path w="643254" h="906779">
                <a:moveTo>
                  <a:pt x="628776" y="811784"/>
                </a:moveTo>
                <a:lnTo>
                  <a:pt x="605457" y="828175"/>
                </a:lnTo>
                <a:lnTo>
                  <a:pt x="613663" y="839851"/>
                </a:lnTo>
                <a:lnTo>
                  <a:pt x="590296" y="856234"/>
                </a:lnTo>
                <a:lnTo>
                  <a:pt x="635450" y="856234"/>
                </a:lnTo>
                <a:lnTo>
                  <a:pt x="628776" y="811784"/>
                </a:lnTo>
                <a:close/>
              </a:path>
              <a:path w="643254" h="906779">
                <a:moveTo>
                  <a:pt x="23368" y="0"/>
                </a:moveTo>
                <a:lnTo>
                  <a:pt x="0" y="16383"/>
                </a:lnTo>
                <a:lnTo>
                  <a:pt x="582109" y="844586"/>
                </a:lnTo>
                <a:lnTo>
                  <a:pt x="605457" y="828175"/>
                </a:lnTo>
                <a:lnTo>
                  <a:pt x="2336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479416" y="5629782"/>
            <a:ext cx="38950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Enfermedades</a:t>
            </a:r>
            <a:r>
              <a:rPr sz="2700" b="1" spc="-6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cardiacas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130909" y="234187"/>
            <a:ext cx="7903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INSUFICENCIA</a:t>
            </a:r>
            <a:r>
              <a:rPr spc="20" dirty="0"/>
              <a:t> </a:t>
            </a:r>
            <a:r>
              <a:rPr spc="-70" dirty="0"/>
              <a:t>RESPIRATORIA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605" y="1544573"/>
            <a:ext cx="5847715" cy="39916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6685">
              <a:lnSpc>
                <a:spcPct val="100000"/>
              </a:lnSpc>
              <a:spcBef>
                <a:spcPts val="95"/>
              </a:spcBef>
            </a:pPr>
            <a:r>
              <a:rPr sz="3100" b="1" spc="-45" dirty="0">
                <a:solidFill>
                  <a:srgbClr val="CC0000"/>
                </a:solidFill>
                <a:latin typeface="Gill Sans MT"/>
                <a:cs typeface="Gill Sans MT"/>
              </a:rPr>
              <a:t>Paro </a:t>
            </a: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respiratorio</a:t>
            </a:r>
            <a:r>
              <a:rPr sz="3100" b="1" spc="5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(causas):</a:t>
            </a:r>
            <a:endParaRPr sz="31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3030"/>
              </a:spcBef>
              <a:buSzPct val="89583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400" b="1" dirty="0">
                <a:latin typeface="Gill Sans MT"/>
                <a:cs typeface="Gill Sans MT"/>
              </a:rPr>
              <a:t>Cuerpos </a:t>
            </a:r>
            <a:r>
              <a:rPr sz="2400" b="1" spc="-5" dirty="0">
                <a:latin typeface="Gill Sans MT"/>
                <a:cs typeface="Gill Sans MT"/>
              </a:rPr>
              <a:t>extraños </a:t>
            </a:r>
            <a:r>
              <a:rPr sz="2400" b="1" dirty="0">
                <a:latin typeface="Gill Sans MT"/>
                <a:cs typeface="Gill Sans MT"/>
              </a:rPr>
              <a:t>en </a:t>
            </a:r>
            <a:r>
              <a:rPr sz="2400" b="1" spc="-5" dirty="0">
                <a:latin typeface="Gill Sans MT"/>
                <a:cs typeface="Gill Sans MT"/>
              </a:rPr>
              <a:t>vías</a:t>
            </a:r>
            <a:r>
              <a:rPr sz="2400" b="1" spc="-8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respiratorias.</a:t>
            </a:r>
            <a:endParaRPr sz="24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1440"/>
              </a:spcBef>
              <a:buSzPct val="89583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400" b="1" dirty="0">
                <a:latin typeface="Gill Sans MT"/>
                <a:cs typeface="Gill Sans MT"/>
              </a:rPr>
              <a:t>Inhalación de </a:t>
            </a:r>
            <a:r>
              <a:rPr sz="2400" b="1" spc="-10" dirty="0">
                <a:latin typeface="Gill Sans MT"/>
                <a:cs typeface="Gill Sans MT"/>
              </a:rPr>
              <a:t>vapores </a:t>
            </a:r>
            <a:r>
              <a:rPr sz="2400" b="1" dirty="0">
                <a:latin typeface="Gill Sans MT"/>
                <a:cs typeface="Gill Sans MT"/>
              </a:rPr>
              <a:t>o</a:t>
            </a:r>
            <a:r>
              <a:rPr sz="2400" b="1" spc="-5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gases</a:t>
            </a:r>
            <a:endParaRPr sz="24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1440"/>
              </a:spcBef>
              <a:buSzPct val="89583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400" b="1" spc="-5" dirty="0">
                <a:latin typeface="Gill Sans MT"/>
                <a:cs typeface="Gill Sans MT"/>
              </a:rPr>
              <a:t>Estrangulamiento</a:t>
            </a:r>
            <a:endParaRPr sz="24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1440"/>
              </a:spcBef>
              <a:buSzPct val="89583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400" b="1" spc="-10" dirty="0">
                <a:latin typeface="Gill Sans MT"/>
                <a:cs typeface="Gill Sans MT"/>
              </a:rPr>
              <a:t>Intoxicaciones</a:t>
            </a:r>
            <a:endParaRPr sz="24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1440"/>
              </a:spcBef>
              <a:buSzPct val="89583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400" b="1" spc="-5" dirty="0">
                <a:latin typeface="Gill Sans MT"/>
                <a:cs typeface="Gill Sans MT"/>
              </a:rPr>
              <a:t>Dosis </a:t>
            </a:r>
            <a:r>
              <a:rPr sz="2400" b="1" spc="-10" dirty="0">
                <a:latin typeface="Gill Sans MT"/>
                <a:cs typeface="Gill Sans MT"/>
              </a:rPr>
              <a:t>excesivas</a:t>
            </a:r>
            <a:r>
              <a:rPr sz="2400" b="1" spc="1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</a:t>
            </a:r>
            <a:endParaRPr sz="2400">
              <a:latin typeface="Gill Sans MT"/>
              <a:cs typeface="Gill Sans MT"/>
            </a:endParaRPr>
          </a:p>
          <a:p>
            <a:pPr marL="283845">
              <a:lnSpc>
                <a:spcPct val="100000"/>
              </a:lnSpc>
              <a:spcBef>
                <a:spcPts val="1440"/>
              </a:spcBef>
            </a:pPr>
            <a:r>
              <a:rPr sz="2400" b="1" dirty="0">
                <a:latin typeface="Gill Sans MT"/>
                <a:cs typeface="Gill Sans MT"/>
              </a:rPr>
              <a:t>medicamentos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30290" y="3071240"/>
            <a:ext cx="3294507" cy="304063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30909" y="234187"/>
            <a:ext cx="7903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INSUFICENCIA</a:t>
            </a:r>
            <a:r>
              <a:rPr spc="20" dirty="0"/>
              <a:t> </a:t>
            </a:r>
            <a:r>
              <a:rPr spc="-70" dirty="0"/>
              <a:t>RESPIRATORIA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30909" y="234187"/>
            <a:ext cx="79038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INSUFICENCIA</a:t>
            </a:r>
            <a:r>
              <a:rPr spc="20" dirty="0"/>
              <a:t> </a:t>
            </a:r>
            <a:r>
              <a:rPr spc="-70" dirty="0"/>
              <a:t>RESPIRATORIA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5109" y="1299717"/>
            <a:ext cx="6587490" cy="4760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95"/>
              </a:spcBef>
            </a:pPr>
            <a:r>
              <a:rPr sz="3100" b="1" spc="-45" dirty="0">
                <a:solidFill>
                  <a:srgbClr val="CC0000"/>
                </a:solidFill>
                <a:latin typeface="Gill Sans MT"/>
                <a:cs typeface="Gill Sans MT"/>
              </a:rPr>
              <a:t>Paro </a:t>
            </a: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respiratorio</a:t>
            </a:r>
            <a:r>
              <a:rPr sz="3100" b="1" spc="6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(causas):</a:t>
            </a:r>
            <a:endParaRPr sz="3100">
              <a:latin typeface="Gill Sans MT"/>
              <a:cs typeface="Gill Sans MT"/>
            </a:endParaRPr>
          </a:p>
          <a:p>
            <a:pPr marL="283845" marR="5080" indent="-271780">
              <a:lnSpc>
                <a:spcPct val="120000"/>
              </a:lnSpc>
              <a:spcBef>
                <a:spcPts val="1165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5" dirty="0">
                <a:latin typeface="Gill Sans MT"/>
                <a:cs typeface="Gill Sans MT"/>
              </a:rPr>
              <a:t>Reacción alérgica </a:t>
            </a:r>
            <a:r>
              <a:rPr sz="2500" b="1" spc="-35" dirty="0">
                <a:latin typeface="Gill Sans MT"/>
                <a:cs typeface="Gill Sans MT"/>
              </a:rPr>
              <a:t>grave </a:t>
            </a:r>
            <a:r>
              <a:rPr sz="2500" b="1" spc="-5" dirty="0">
                <a:latin typeface="Gill Sans MT"/>
                <a:cs typeface="Gill Sans MT"/>
              </a:rPr>
              <a:t>a medicamentos o  picadura de</a:t>
            </a:r>
            <a:r>
              <a:rPr sz="2500" b="1" spc="50" dirty="0">
                <a:latin typeface="Gill Sans MT"/>
                <a:cs typeface="Gill Sans MT"/>
              </a:rPr>
              <a:t> </a:t>
            </a:r>
            <a:r>
              <a:rPr sz="2500" b="1" spc="-5" dirty="0">
                <a:latin typeface="Gill Sans MT"/>
                <a:cs typeface="Gill Sans MT"/>
              </a:rPr>
              <a:t>insectos</a:t>
            </a:r>
            <a:endParaRPr sz="25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600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5" dirty="0">
                <a:latin typeface="Gill Sans MT"/>
                <a:cs typeface="Gill Sans MT"/>
              </a:rPr>
              <a:t>Tx de tórax /</a:t>
            </a:r>
            <a:r>
              <a:rPr sz="2500" b="1" spc="-34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TEC</a:t>
            </a:r>
            <a:endParaRPr sz="25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600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5" dirty="0">
                <a:latin typeface="Gill Sans MT"/>
                <a:cs typeface="Gill Sans MT"/>
              </a:rPr>
              <a:t>Shock</a:t>
            </a:r>
            <a:endParaRPr sz="25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600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5" dirty="0">
                <a:latin typeface="Gill Sans MT"/>
                <a:cs typeface="Gill Sans MT"/>
              </a:rPr>
              <a:t>Quemaduras</a:t>
            </a:r>
            <a:endParaRPr sz="2500">
              <a:latin typeface="Gill Sans MT"/>
              <a:cs typeface="Gill Sans MT"/>
            </a:endParaRPr>
          </a:p>
          <a:p>
            <a:pPr marL="283845" marR="320040" indent="-271780">
              <a:lnSpc>
                <a:spcPts val="3600"/>
              </a:lnSpc>
              <a:spcBef>
                <a:spcPts val="220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5" dirty="0">
                <a:latin typeface="Gill Sans MT"/>
                <a:cs typeface="Gill Sans MT"/>
              </a:rPr>
              <a:t>Obstrucción de la </a:t>
            </a:r>
            <a:r>
              <a:rPr sz="2500" b="1" spc="-15" dirty="0">
                <a:latin typeface="Gill Sans MT"/>
                <a:cs typeface="Gill Sans MT"/>
              </a:rPr>
              <a:t>laringe </a:t>
            </a:r>
            <a:r>
              <a:rPr sz="2500" b="1" spc="-5" dirty="0">
                <a:latin typeface="Gill Sans MT"/>
                <a:cs typeface="Gill Sans MT"/>
              </a:rPr>
              <a:t>por caída de la  lengua</a:t>
            </a:r>
            <a:endParaRPr sz="25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384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15" dirty="0">
                <a:latin typeface="Gill Sans MT"/>
                <a:cs typeface="Gill Sans MT"/>
              </a:rPr>
              <a:t>Falta </a:t>
            </a:r>
            <a:r>
              <a:rPr sz="2500" b="1" spc="-5" dirty="0">
                <a:latin typeface="Gill Sans MT"/>
                <a:cs typeface="Gill Sans MT"/>
              </a:rPr>
              <a:t>de</a:t>
            </a:r>
            <a:r>
              <a:rPr sz="2500" b="1" spc="1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Oxígeno</a:t>
            </a:r>
            <a:endParaRPr sz="2500">
              <a:latin typeface="Gill Sans MT"/>
              <a:cs typeface="Gill Sans MT"/>
            </a:endParaRPr>
          </a:p>
          <a:p>
            <a:pPr marL="283845" indent="-271780">
              <a:lnSpc>
                <a:spcPct val="100000"/>
              </a:lnSpc>
              <a:spcBef>
                <a:spcPts val="600"/>
              </a:spcBef>
              <a:buSzPct val="94000"/>
              <a:buFont typeface="Gill Sans MT"/>
              <a:buChar char="•"/>
              <a:tabLst>
                <a:tab pos="283845" algn="l"/>
                <a:tab pos="284480" algn="l"/>
              </a:tabLst>
            </a:pPr>
            <a:r>
              <a:rPr sz="2500" b="1" spc="-10" dirty="0">
                <a:latin typeface="Gill Sans MT"/>
                <a:cs typeface="Gill Sans MT"/>
              </a:rPr>
              <a:t>Ataques</a:t>
            </a:r>
            <a:r>
              <a:rPr sz="2500" b="1" spc="15" dirty="0">
                <a:latin typeface="Gill Sans MT"/>
                <a:cs typeface="Gill Sans MT"/>
              </a:rPr>
              <a:t> </a:t>
            </a:r>
            <a:r>
              <a:rPr sz="2500" b="1" spc="-10" dirty="0">
                <a:latin typeface="Gill Sans MT"/>
                <a:cs typeface="Gill Sans MT"/>
              </a:rPr>
              <a:t>Cardíacos</a:t>
            </a:r>
            <a:endParaRPr sz="25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63358" y="1620138"/>
            <a:ext cx="2903854" cy="4698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5420" y="234187"/>
            <a:ext cx="57162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5" dirty="0"/>
              <a:t>PARO</a:t>
            </a:r>
            <a:r>
              <a:rPr spc="-50" dirty="0"/>
              <a:t> </a:t>
            </a:r>
            <a:r>
              <a:rPr spc="-65" dirty="0"/>
              <a:t>CIRCULATORIO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13333" y="1544573"/>
            <a:ext cx="434848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Colapso</a:t>
            </a:r>
            <a:r>
              <a:rPr sz="31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Cardiovascular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605" y="3137788"/>
            <a:ext cx="493522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20000"/>
              </a:lnSpc>
              <a:spcBef>
                <a:spcPts val="100"/>
              </a:spcBef>
            </a:pPr>
            <a:r>
              <a:rPr sz="2700" b="1" spc="-40" dirty="0">
                <a:latin typeface="Gill Sans MT"/>
                <a:cs typeface="Gill Sans MT"/>
              </a:rPr>
              <a:t>Hay </a:t>
            </a:r>
            <a:r>
              <a:rPr sz="2700" b="1" dirty="0">
                <a:latin typeface="Gill Sans MT"/>
                <a:cs typeface="Gill Sans MT"/>
              </a:rPr>
              <a:t>función </a:t>
            </a:r>
            <a:r>
              <a:rPr sz="2700" b="1" spc="-20" dirty="0">
                <a:latin typeface="Gill Sans MT"/>
                <a:cs typeface="Gill Sans MT"/>
              </a:rPr>
              <a:t>pero </a:t>
            </a:r>
            <a:r>
              <a:rPr sz="2700" b="1" dirty="0">
                <a:latin typeface="Gill Sans MT"/>
                <a:cs typeface="Gill Sans MT"/>
              </a:rPr>
              <a:t>es </a:t>
            </a:r>
            <a:r>
              <a:rPr sz="2700" b="1" spc="-10" dirty="0">
                <a:latin typeface="Gill Sans MT"/>
                <a:cs typeface="Gill Sans MT"/>
              </a:rPr>
              <a:t>muy </a:t>
            </a:r>
            <a:r>
              <a:rPr sz="2700" b="1" spc="-5" dirty="0">
                <a:latin typeface="Gill Sans MT"/>
                <a:cs typeface="Gill Sans MT"/>
              </a:rPr>
              <a:t>débil  La </a:t>
            </a:r>
            <a:r>
              <a:rPr sz="2700" b="1" spc="-10" dirty="0">
                <a:latin typeface="Gill Sans MT"/>
                <a:cs typeface="Gill Sans MT"/>
              </a:rPr>
              <a:t>sangre </a:t>
            </a:r>
            <a:r>
              <a:rPr sz="2700" b="1" dirty="0">
                <a:latin typeface="Gill Sans MT"/>
                <a:cs typeface="Gill Sans MT"/>
              </a:rPr>
              <a:t>no </a:t>
            </a:r>
            <a:r>
              <a:rPr sz="2700" b="1" spc="-5" dirty="0">
                <a:latin typeface="Gill Sans MT"/>
                <a:cs typeface="Gill Sans MT"/>
              </a:rPr>
              <a:t>alcanza </a:t>
            </a:r>
            <a:r>
              <a:rPr sz="2700" b="1" dirty="0">
                <a:latin typeface="Gill Sans MT"/>
                <a:cs typeface="Gill Sans MT"/>
              </a:rPr>
              <a:t>a </a:t>
            </a:r>
            <a:r>
              <a:rPr sz="2700" b="1" spc="-10" dirty="0">
                <a:latin typeface="Gill Sans MT"/>
                <a:cs typeface="Gill Sans MT"/>
              </a:rPr>
              <a:t>circular  (Hemorragia</a:t>
            </a:r>
            <a:r>
              <a:rPr sz="2700" b="1" spc="-5" dirty="0">
                <a:latin typeface="Gill Sans MT"/>
                <a:cs typeface="Gill Sans MT"/>
              </a:rPr>
              <a:t> </a:t>
            </a:r>
            <a:r>
              <a:rPr sz="2700" b="1" spc="-20" dirty="0">
                <a:latin typeface="Gill Sans MT"/>
                <a:cs typeface="Gill Sans MT"/>
              </a:rPr>
              <a:t>severa)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220331" y="2500629"/>
            <a:ext cx="2284729" cy="3348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25420" y="234187"/>
            <a:ext cx="57162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35" dirty="0"/>
              <a:t>PARO</a:t>
            </a:r>
            <a:r>
              <a:rPr spc="-50" dirty="0"/>
              <a:t> </a:t>
            </a:r>
            <a:r>
              <a:rPr spc="-65" dirty="0"/>
              <a:t>CIRCULATORIO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81346" y="1544573"/>
            <a:ext cx="406527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Fibrilación</a:t>
            </a:r>
            <a:r>
              <a:rPr sz="3100" b="1" spc="-4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35" dirty="0">
                <a:solidFill>
                  <a:srgbClr val="CC0000"/>
                </a:solidFill>
                <a:latin typeface="Gill Sans MT"/>
                <a:cs typeface="Gill Sans MT"/>
              </a:rPr>
              <a:t>Ventricular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54527" y="3137788"/>
            <a:ext cx="632587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85900" algn="r">
              <a:lnSpc>
                <a:spcPct val="120000"/>
              </a:lnSpc>
              <a:spcBef>
                <a:spcPts val="100"/>
              </a:spcBef>
            </a:pPr>
            <a:r>
              <a:rPr sz="2700" b="1" spc="-10" dirty="0">
                <a:latin typeface="Gill Sans MT"/>
                <a:cs typeface="Gill Sans MT"/>
              </a:rPr>
              <a:t>Desorden </a:t>
            </a:r>
            <a:r>
              <a:rPr sz="2700" b="1" dirty="0">
                <a:latin typeface="Gill Sans MT"/>
                <a:cs typeface="Gill Sans MT"/>
              </a:rPr>
              <a:t>en</a:t>
            </a:r>
            <a:r>
              <a:rPr sz="2700" b="1" spc="-1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la </a:t>
            </a:r>
            <a:r>
              <a:rPr sz="2700" b="1" spc="-5" dirty="0">
                <a:latin typeface="Gill Sans MT"/>
                <a:cs typeface="Gill Sans MT"/>
              </a:rPr>
              <a:t>contractilidad, </a:t>
            </a:r>
            <a:r>
              <a:rPr sz="2700" b="1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Latidos </a:t>
            </a:r>
            <a:r>
              <a:rPr sz="2700" b="1" spc="-10" dirty="0">
                <a:latin typeface="Gill Sans MT"/>
                <a:cs typeface="Gill Sans MT"/>
              </a:rPr>
              <a:t>arrítmicos</a:t>
            </a:r>
            <a:r>
              <a:rPr sz="2700" b="1" spc="-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del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corazón  </a:t>
            </a:r>
            <a:r>
              <a:rPr sz="2700" b="1" dirty="0">
                <a:latin typeface="Gill Sans MT"/>
                <a:cs typeface="Gill Sans MT"/>
              </a:rPr>
              <a:t>(Isquemia, </a:t>
            </a:r>
            <a:r>
              <a:rPr sz="2700" b="1" spc="-5" dirty="0">
                <a:latin typeface="Gill Sans MT"/>
                <a:cs typeface="Gill Sans MT"/>
              </a:rPr>
              <a:t>electrocución,</a:t>
            </a:r>
            <a:r>
              <a:rPr sz="2700" b="1" spc="-62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ahogamiento)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5790" y="2486151"/>
            <a:ext cx="2284730" cy="3348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4085" y="231140"/>
            <a:ext cx="889635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INSUFICENCIA</a:t>
            </a:r>
            <a:r>
              <a:rPr sz="4500" spc="-75" dirty="0"/>
              <a:t> </a:t>
            </a:r>
            <a:r>
              <a:rPr sz="4500" spc="-70" dirty="0"/>
              <a:t>RESPIRATORIA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523443" y="1556765"/>
            <a:ext cx="721614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Detención </a:t>
            </a: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Cardiaca: </a:t>
            </a:r>
            <a:r>
              <a:rPr sz="3100" b="1" spc="-20" dirty="0">
                <a:solidFill>
                  <a:srgbClr val="CC0000"/>
                </a:solidFill>
                <a:latin typeface="Gill Sans MT"/>
                <a:cs typeface="Gill Sans MT"/>
              </a:rPr>
              <a:t>anoxia</a:t>
            </a:r>
            <a:r>
              <a:rPr sz="3100" b="1" spc="-2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5" dirty="0">
                <a:solidFill>
                  <a:srgbClr val="CC0000"/>
                </a:solidFill>
                <a:latin typeface="Gill Sans MT"/>
                <a:cs typeface="Gill Sans MT"/>
              </a:rPr>
              <a:t>prolongada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109" y="2895751"/>
            <a:ext cx="6296025" cy="133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0000"/>
              </a:lnSpc>
              <a:spcBef>
                <a:spcPts val="100"/>
              </a:spcBef>
            </a:pPr>
            <a:r>
              <a:rPr sz="2200" b="1" spc="-10" dirty="0">
                <a:latin typeface="Verdana"/>
                <a:cs typeface="Verdana"/>
              </a:rPr>
              <a:t>Falta de </a:t>
            </a:r>
            <a:r>
              <a:rPr sz="2200" b="1" spc="-5" dirty="0">
                <a:latin typeface="Verdana"/>
                <a:cs typeface="Verdana"/>
              </a:rPr>
              <a:t>oxigeno </a:t>
            </a:r>
            <a:r>
              <a:rPr sz="2200" b="1" spc="-10" dirty="0">
                <a:latin typeface="Verdana"/>
                <a:cs typeface="Verdana"/>
              </a:rPr>
              <a:t>en </a:t>
            </a:r>
            <a:r>
              <a:rPr sz="2200" b="1" spc="-5" dirty="0">
                <a:latin typeface="Verdana"/>
                <a:cs typeface="Verdana"/>
              </a:rPr>
              <a:t>el </a:t>
            </a:r>
            <a:r>
              <a:rPr sz="2200" b="1" spc="-10" dirty="0">
                <a:latin typeface="Verdana"/>
                <a:cs typeface="Verdana"/>
              </a:rPr>
              <a:t>músculo cardiaco  Definitiva </a:t>
            </a:r>
            <a:r>
              <a:rPr sz="2200" b="1" spc="-5" dirty="0">
                <a:latin typeface="Verdana"/>
                <a:cs typeface="Verdana"/>
              </a:rPr>
              <a:t>o</a:t>
            </a:r>
            <a:r>
              <a:rPr sz="2200" b="1" dirty="0">
                <a:latin typeface="Verdana"/>
                <a:cs typeface="Verdana"/>
              </a:rPr>
              <a:t> </a:t>
            </a:r>
            <a:r>
              <a:rPr sz="2200" b="1" spc="-10" dirty="0">
                <a:latin typeface="Verdana"/>
                <a:cs typeface="Verdana"/>
              </a:rPr>
              <a:t>no...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</a:pPr>
            <a:r>
              <a:rPr sz="2200" b="1" spc="-5" dirty="0">
                <a:latin typeface="Verdana"/>
                <a:cs typeface="Verdana"/>
              </a:rPr>
              <a:t>siempre </a:t>
            </a:r>
            <a:r>
              <a:rPr sz="2200" b="1" spc="-10" dirty="0">
                <a:latin typeface="Verdana"/>
                <a:cs typeface="Verdana"/>
              </a:rPr>
              <a:t>hay que</a:t>
            </a:r>
            <a:r>
              <a:rPr sz="2200" b="1" spc="-15" dirty="0">
                <a:latin typeface="Verdana"/>
                <a:cs typeface="Verdana"/>
              </a:rPr>
              <a:t> </a:t>
            </a:r>
            <a:r>
              <a:rPr sz="2200" b="1" spc="-5" dirty="0">
                <a:latin typeface="Verdana"/>
                <a:cs typeface="Verdana"/>
              </a:rPr>
              <a:t>actuar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922134" y="2169286"/>
            <a:ext cx="2581148" cy="3096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9522" y="231140"/>
            <a:ext cx="626618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55" dirty="0"/>
              <a:t>VENDA</a:t>
            </a:r>
            <a:r>
              <a:rPr sz="4500" spc="-715" dirty="0"/>
              <a:t> </a:t>
            </a:r>
            <a:r>
              <a:rPr sz="4500" spc="-5" dirty="0"/>
              <a:t>TRIANGULAR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458723" y="1545335"/>
            <a:ext cx="4431792" cy="3023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6427" y="1513331"/>
            <a:ext cx="4680204" cy="2252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3443" y="1520189"/>
            <a:ext cx="4280535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0000"/>
              </a:lnSpc>
              <a:spcBef>
                <a:spcPts val="100"/>
              </a:spcBef>
            </a:pPr>
            <a:r>
              <a:rPr sz="2400" b="1" spc="-5" dirty="0">
                <a:latin typeface="Gill Sans MT"/>
                <a:cs typeface="Gill Sans MT"/>
              </a:rPr>
              <a:t>Tiene múltiples </a:t>
            </a:r>
            <a:r>
              <a:rPr sz="2400" b="1" dirty="0">
                <a:latin typeface="Gill Sans MT"/>
                <a:cs typeface="Gill Sans MT"/>
              </a:rPr>
              <a:t>usos, </a:t>
            </a:r>
            <a:r>
              <a:rPr sz="2400" b="1" spc="-5" dirty="0">
                <a:latin typeface="Gill Sans MT"/>
                <a:cs typeface="Gill Sans MT"/>
              </a:rPr>
              <a:t>se  </a:t>
            </a:r>
            <a:r>
              <a:rPr sz="2400" b="1" dirty="0">
                <a:latin typeface="Gill Sans MT"/>
                <a:cs typeface="Gill Sans MT"/>
              </a:rPr>
              <a:t>pueden </a:t>
            </a:r>
            <a:r>
              <a:rPr sz="2400" b="1" spc="-10" dirty="0">
                <a:latin typeface="Gill Sans MT"/>
                <a:cs typeface="Gill Sans MT"/>
              </a:rPr>
              <a:t>realizar vendajes </a:t>
            </a:r>
            <a:r>
              <a:rPr sz="2400" b="1" spc="-5" dirty="0">
                <a:latin typeface="Gill Sans MT"/>
                <a:cs typeface="Gill Sans MT"/>
              </a:rPr>
              <a:t>en  </a:t>
            </a:r>
            <a:r>
              <a:rPr sz="2400" b="1" spc="-10" dirty="0">
                <a:latin typeface="Gill Sans MT"/>
                <a:cs typeface="Gill Sans MT"/>
              </a:rPr>
              <a:t>diferentes </a:t>
            </a:r>
            <a:r>
              <a:rPr sz="2400" b="1" spc="5" dirty="0">
                <a:latin typeface="Gill Sans MT"/>
                <a:cs typeface="Gill Sans MT"/>
              </a:rPr>
              <a:t>partes </a:t>
            </a:r>
            <a:r>
              <a:rPr sz="2400" b="1" spc="-5" dirty="0">
                <a:latin typeface="Gill Sans MT"/>
                <a:cs typeface="Gill Sans MT"/>
              </a:rPr>
              <a:t>del </a:t>
            </a:r>
            <a:r>
              <a:rPr sz="2400" b="1" dirty="0">
                <a:latin typeface="Gill Sans MT"/>
                <a:cs typeface="Gill Sans MT"/>
              </a:rPr>
              <a:t>cuerpo  </a:t>
            </a:r>
            <a:r>
              <a:rPr sz="2400" b="1" spc="-5" dirty="0">
                <a:latin typeface="Gill Sans MT"/>
                <a:cs typeface="Gill Sans MT"/>
              </a:rPr>
              <a:t>utilizándolo </a:t>
            </a:r>
            <a:r>
              <a:rPr sz="2400" b="1" dirty="0">
                <a:latin typeface="Gill Sans MT"/>
                <a:cs typeface="Gill Sans MT"/>
              </a:rPr>
              <a:t>como </a:t>
            </a:r>
            <a:r>
              <a:rPr sz="2400" b="1" spc="-10" dirty="0">
                <a:latin typeface="Gill Sans MT"/>
                <a:cs typeface="Gill Sans MT"/>
              </a:rPr>
              <a:t>cabestrillo,  </a:t>
            </a:r>
            <a:r>
              <a:rPr sz="2400" b="1" spc="-5" dirty="0">
                <a:latin typeface="Gill Sans MT"/>
                <a:cs typeface="Gill Sans MT"/>
              </a:rPr>
              <a:t>doblado </a:t>
            </a:r>
            <a:r>
              <a:rPr sz="2400" b="1" dirty="0">
                <a:latin typeface="Gill Sans MT"/>
                <a:cs typeface="Gill Sans MT"/>
              </a:rPr>
              <a:t>o</a:t>
            </a:r>
            <a:r>
              <a:rPr sz="2400" b="1" spc="-25" dirty="0">
                <a:latin typeface="Gill Sans MT"/>
                <a:cs typeface="Gill Sans MT"/>
              </a:rPr>
              <a:t> </a:t>
            </a:r>
            <a:r>
              <a:rPr sz="2400" b="1" spc="-15" dirty="0">
                <a:latin typeface="Gill Sans MT"/>
                <a:cs typeface="Gill Sans MT"/>
              </a:rPr>
              <a:t>extendido.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106417" y="3402583"/>
            <a:ext cx="4739640" cy="2118360"/>
          </a:xfrm>
          <a:custGeom>
            <a:avLst/>
            <a:gdLst/>
            <a:ahLst/>
            <a:cxnLst/>
            <a:rect l="l" t="t" r="r" b="b"/>
            <a:pathLst>
              <a:path w="4739640" h="2118360">
                <a:moveTo>
                  <a:pt x="2369693" y="0"/>
                </a:moveTo>
                <a:lnTo>
                  <a:pt x="0" y="2117979"/>
                </a:lnTo>
                <a:lnTo>
                  <a:pt x="4739259" y="2117979"/>
                </a:lnTo>
                <a:lnTo>
                  <a:pt x="23696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06417" y="3402583"/>
            <a:ext cx="4739640" cy="2118360"/>
          </a:xfrm>
          <a:custGeom>
            <a:avLst/>
            <a:gdLst/>
            <a:ahLst/>
            <a:cxnLst/>
            <a:rect l="l" t="t" r="r" b="b"/>
            <a:pathLst>
              <a:path w="4739640" h="2118360">
                <a:moveTo>
                  <a:pt x="0" y="2117979"/>
                </a:moveTo>
                <a:lnTo>
                  <a:pt x="2369693" y="0"/>
                </a:lnTo>
                <a:lnTo>
                  <a:pt x="4739259" y="2117979"/>
                </a:lnTo>
                <a:lnTo>
                  <a:pt x="0" y="211797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68314" y="5635243"/>
            <a:ext cx="8197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/>
                <a:cs typeface="Gill Sans MT"/>
              </a:rPr>
              <a:t>1,3</a:t>
            </a:r>
            <a:r>
              <a:rPr sz="2400" b="1" spc="-10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m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697857" y="4048759"/>
            <a:ext cx="699135" cy="532130"/>
          </a:xfrm>
          <a:custGeom>
            <a:avLst/>
            <a:gdLst/>
            <a:ahLst/>
            <a:cxnLst/>
            <a:rect l="l" t="t" r="r" b="b"/>
            <a:pathLst>
              <a:path w="699135" h="532129">
                <a:moveTo>
                  <a:pt x="66218" y="337804"/>
                </a:moveTo>
                <a:lnTo>
                  <a:pt x="23748" y="350520"/>
                </a:lnTo>
                <a:lnTo>
                  <a:pt x="692" y="388417"/>
                </a:lnTo>
                <a:lnTo>
                  <a:pt x="0" y="404495"/>
                </a:lnTo>
                <a:lnTo>
                  <a:pt x="2857" y="421830"/>
                </a:lnTo>
                <a:lnTo>
                  <a:pt x="19430" y="458787"/>
                </a:lnTo>
                <a:lnTo>
                  <a:pt x="48577" y="496337"/>
                </a:lnTo>
                <a:lnTo>
                  <a:pt x="80009" y="521432"/>
                </a:lnTo>
                <a:lnTo>
                  <a:pt x="111829" y="532024"/>
                </a:lnTo>
                <a:lnTo>
                  <a:pt x="126920" y="531510"/>
                </a:lnTo>
                <a:lnTo>
                  <a:pt x="166449" y="507446"/>
                </a:lnTo>
                <a:lnTo>
                  <a:pt x="174880" y="491982"/>
                </a:lnTo>
                <a:lnTo>
                  <a:pt x="119506" y="491982"/>
                </a:lnTo>
                <a:lnTo>
                  <a:pt x="113216" y="490849"/>
                </a:lnTo>
                <a:lnTo>
                  <a:pt x="81279" y="464230"/>
                </a:lnTo>
                <a:lnTo>
                  <a:pt x="50815" y="423227"/>
                </a:lnTo>
                <a:lnTo>
                  <a:pt x="38734" y="394208"/>
                </a:lnTo>
                <a:lnTo>
                  <a:pt x="40766" y="386714"/>
                </a:lnTo>
                <a:lnTo>
                  <a:pt x="47370" y="381508"/>
                </a:lnTo>
                <a:lnTo>
                  <a:pt x="52703" y="378507"/>
                </a:lnTo>
                <a:lnTo>
                  <a:pt x="58404" y="377507"/>
                </a:lnTo>
                <a:lnTo>
                  <a:pt x="132350" y="377507"/>
                </a:lnTo>
                <a:lnTo>
                  <a:pt x="128795" y="373380"/>
                </a:lnTo>
                <a:lnTo>
                  <a:pt x="113426" y="359283"/>
                </a:lnTo>
                <a:lnTo>
                  <a:pt x="97795" y="348614"/>
                </a:lnTo>
                <a:lnTo>
                  <a:pt x="81914" y="341375"/>
                </a:lnTo>
                <a:lnTo>
                  <a:pt x="66218" y="337804"/>
                </a:lnTo>
                <a:close/>
              </a:path>
              <a:path w="699135" h="532129">
                <a:moveTo>
                  <a:pt x="132350" y="377507"/>
                </a:moveTo>
                <a:lnTo>
                  <a:pt x="58404" y="377507"/>
                </a:lnTo>
                <a:lnTo>
                  <a:pt x="64462" y="378507"/>
                </a:lnTo>
                <a:lnTo>
                  <a:pt x="70865" y="381508"/>
                </a:lnTo>
                <a:lnTo>
                  <a:pt x="105409" y="416813"/>
                </a:lnTo>
                <a:lnTo>
                  <a:pt x="132074" y="456265"/>
                </a:lnTo>
                <a:lnTo>
                  <a:pt x="137237" y="472293"/>
                </a:lnTo>
                <a:lnTo>
                  <a:pt x="136890" y="478536"/>
                </a:lnTo>
                <a:lnTo>
                  <a:pt x="134709" y="483826"/>
                </a:lnTo>
                <a:lnTo>
                  <a:pt x="130682" y="488188"/>
                </a:lnTo>
                <a:lnTo>
                  <a:pt x="125321" y="491091"/>
                </a:lnTo>
                <a:lnTo>
                  <a:pt x="119506" y="491982"/>
                </a:lnTo>
                <a:lnTo>
                  <a:pt x="174880" y="491982"/>
                </a:lnTo>
                <a:lnTo>
                  <a:pt x="178069" y="480446"/>
                </a:lnTo>
                <a:lnTo>
                  <a:pt x="178192" y="472293"/>
                </a:lnTo>
                <a:lnTo>
                  <a:pt x="178242" y="464230"/>
                </a:lnTo>
                <a:lnTo>
                  <a:pt x="174948" y="447395"/>
                </a:lnTo>
                <a:lnTo>
                  <a:pt x="168100" y="429402"/>
                </a:lnTo>
                <a:lnTo>
                  <a:pt x="157751" y="410577"/>
                </a:lnTo>
                <a:lnTo>
                  <a:pt x="143890" y="390906"/>
                </a:lnTo>
                <a:lnTo>
                  <a:pt x="132350" y="377507"/>
                </a:lnTo>
                <a:close/>
              </a:path>
              <a:path w="699135" h="532129">
                <a:moveTo>
                  <a:pt x="279934" y="449961"/>
                </a:moveTo>
                <a:lnTo>
                  <a:pt x="243204" y="449961"/>
                </a:lnTo>
                <a:lnTo>
                  <a:pt x="244555" y="451320"/>
                </a:lnTo>
                <a:lnTo>
                  <a:pt x="245617" y="452500"/>
                </a:lnTo>
                <a:lnTo>
                  <a:pt x="246633" y="453898"/>
                </a:lnTo>
                <a:lnTo>
                  <a:pt x="252039" y="462280"/>
                </a:lnTo>
                <a:lnTo>
                  <a:pt x="255492" y="471043"/>
                </a:lnTo>
                <a:lnTo>
                  <a:pt x="256992" y="480187"/>
                </a:lnTo>
                <a:lnTo>
                  <a:pt x="256539" y="489712"/>
                </a:lnTo>
                <a:lnTo>
                  <a:pt x="262254" y="497078"/>
                </a:lnTo>
                <a:lnTo>
                  <a:pt x="269732" y="488311"/>
                </a:lnTo>
                <a:lnTo>
                  <a:pt x="275208" y="478758"/>
                </a:lnTo>
                <a:lnTo>
                  <a:pt x="278685" y="468395"/>
                </a:lnTo>
                <a:lnTo>
                  <a:pt x="280162" y="457200"/>
                </a:lnTo>
                <a:lnTo>
                  <a:pt x="279934" y="449961"/>
                </a:lnTo>
                <a:close/>
              </a:path>
              <a:path w="699135" h="532129">
                <a:moveTo>
                  <a:pt x="237108" y="400303"/>
                </a:moveTo>
                <a:lnTo>
                  <a:pt x="211454" y="430657"/>
                </a:lnTo>
                <a:lnTo>
                  <a:pt x="213105" y="436625"/>
                </a:lnTo>
                <a:lnTo>
                  <a:pt x="217296" y="442087"/>
                </a:lnTo>
                <a:lnTo>
                  <a:pt x="222630" y="447371"/>
                </a:lnTo>
                <a:lnTo>
                  <a:pt x="228726" y="450453"/>
                </a:lnTo>
                <a:lnTo>
                  <a:pt x="235585" y="451320"/>
                </a:lnTo>
                <a:lnTo>
                  <a:pt x="243204" y="449961"/>
                </a:lnTo>
                <a:lnTo>
                  <a:pt x="279934" y="449961"/>
                </a:lnTo>
                <a:lnTo>
                  <a:pt x="262816" y="411081"/>
                </a:lnTo>
                <a:lnTo>
                  <a:pt x="245617" y="401954"/>
                </a:lnTo>
                <a:lnTo>
                  <a:pt x="237108" y="400303"/>
                </a:lnTo>
                <a:close/>
              </a:path>
              <a:path w="699135" h="532129">
                <a:moveTo>
                  <a:pt x="349022" y="303022"/>
                </a:moveTo>
                <a:lnTo>
                  <a:pt x="305434" y="303022"/>
                </a:lnTo>
                <a:lnTo>
                  <a:pt x="315340" y="393953"/>
                </a:lnTo>
                <a:lnTo>
                  <a:pt x="355472" y="362712"/>
                </a:lnTo>
                <a:lnTo>
                  <a:pt x="349022" y="303022"/>
                </a:lnTo>
                <a:close/>
              </a:path>
              <a:path w="699135" h="532129">
                <a:moveTo>
                  <a:pt x="258700" y="182602"/>
                </a:moveTo>
                <a:lnTo>
                  <a:pt x="221106" y="197103"/>
                </a:lnTo>
                <a:lnTo>
                  <a:pt x="197604" y="230090"/>
                </a:lnTo>
                <a:lnTo>
                  <a:pt x="194653" y="257716"/>
                </a:lnTo>
                <a:lnTo>
                  <a:pt x="197215" y="271160"/>
                </a:lnTo>
                <a:lnTo>
                  <a:pt x="219376" y="306060"/>
                </a:lnTo>
                <a:lnTo>
                  <a:pt x="264165" y="323790"/>
                </a:lnTo>
                <a:lnTo>
                  <a:pt x="275415" y="322643"/>
                </a:lnTo>
                <a:lnTo>
                  <a:pt x="305434" y="303022"/>
                </a:lnTo>
                <a:lnTo>
                  <a:pt x="349022" y="303022"/>
                </a:lnTo>
                <a:lnTo>
                  <a:pt x="347979" y="293370"/>
                </a:lnTo>
                <a:lnTo>
                  <a:pt x="346446" y="283590"/>
                </a:lnTo>
                <a:lnTo>
                  <a:pt x="270890" y="283590"/>
                </a:lnTo>
                <a:lnTo>
                  <a:pt x="263905" y="281813"/>
                </a:lnTo>
                <a:lnTo>
                  <a:pt x="256920" y="279908"/>
                </a:lnTo>
                <a:lnTo>
                  <a:pt x="250443" y="275209"/>
                </a:lnTo>
                <a:lnTo>
                  <a:pt x="244728" y="267842"/>
                </a:lnTo>
                <a:lnTo>
                  <a:pt x="239140" y="260731"/>
                </a:lnTo>
                <a:lnTo>
                  <a:pt x="236346" y="253364"/>
                </a:lnTo>
                <a:lnTo>
                  <a:pt x="236219" y="238506"/>
                </a:lnTo>
                <a:lnTo>
                  <a:pt x="238887" y="232663"/>
                </a:lnTo>
                <a:lnTo>
                  <a:pt x="244220" y="228473"/>
                </a:lnTo>
                <a:lnTo>
                  <a:pt x="249935" y="224154"/>
                </a:lnTo>
                <a:lnTo>
                  <a:pt x="256158" y="222885"/>
                </a:lnTo>
                <a:lnTo>
                  <a:pt x="326514" y="222885"/>
                </a:lnTo>
                <a:lnTo>
                  <a:pt x="319658" y="212216"/>
                </a:lnTo>
                <a:lnTo>
                  <a:pt x="309562" y="201265"/>
                </a:lnTo>
                <a:lnTo>
                  <a:pt x="298322" y="192801"/>
                </a:lnTo>
                <a:lnTo>
                  <a:pt x="285940" y="186838"/>
                </a:lnTo>
                <a:lnTo>
                  <a:pt x="272414" y="183387"/>
                </a:lnTo>
                <a:lnTo>
                  <a:pt x="258700" y="182602"/>
                </a:lnTo>
                <a:close/>
              </a:path>
              <a:path w="699135" h="532129">
                <a:moveTo>
                  <a:pt x="326514" y="222885"/>
                </a:moveTo>
                <a:lnTo>
                  <a:pt x="256158" y="222885"/>
                </a:lnTo>
                <a:lnTo>
                  <a:pt x="269620" y="226695"/>
                </a:lnTo>
                <a:lnTo>
                  <a:pt x="275970" y="231521"/>
                </a:lnTo>
                <a:lnTo>
                  <a:pt x="287654" y="246379"/>
                </a:lnTo>
                <a:lnTo>
                  <a:pt x="290448" y="253619"/>
                </a:lnTo>
                <a:lnTo>
                  <a:pt x="290702" y="268350"/>
                </a:lnTo>
                <a:lnTo>
                  <a:pt x="288035" y="273938"/>
                </a:lnTo>
                <a:lnTo>
                  <a:pt x="282828" y="278129"/>
                </a:lnTo>
                <a:lnTo>
                  <a:pt x="277240" y="282448"/>
                </a:lnTo>
                <a:lnTo>
                  <a:pt x="270890" y="283590"/>
                </a:lnTo>
                <a:lnTo>
                  <a:pt x="346446" y="283590"/>
                </a:lnTo>
                <a:lnTo>
                  <a:pt x="344126" y="268795"/>
                </a:lnTo>
                <a:lnTo>
                  <a:pt x="338105" y="247078"/>
                </a:lnTo>
                <a:lnTo>
                  <a:pt x="329942" y="228218"/>
                </a:lnTo>
                <a:lnTo>
                  <a:pt x="326514" y="222885"/>
                </a:lnTo>
                <a:close/>
              </a:path>
              <a:path w="699135" h="532129">
                <a:moveTo>
                  <a:pt x="447293" y="110109"/>
                </a:moveTo>
                <a:lnTo>
                  <a:pt x="412368" y="137287"/>
                </a:lnTo>
                <a:lnTo>
                  <a:pt x="498601" y="248158"/>
                </a:lnTo>
                <a:lnTo>
                  <a:pt x="533400" y="220979"/>
                </a:lnTo>
                <a:lnTo>
                  <a:pt x="475614" y="146558"/>
                </a:lnTo>
                <a:lnTo>
                  <a:pt x="476879" y="134741"/>
                </a:lnTo>
                <a:lnTo>
                  <a:pt x="479726" y="124793"/>
                </a:lnTo>
                <a:lnTo>
                  <a:pt x="479978" y="124333"/>
                </a:lnTo>
                <a:lnTo>
                  <a:pt x="458342" y="124333"/>
                </a:lnTo>
                <a:lnTo>
                  <a:pt x="447293" y="110109"/>
                </a:lnTo>
                <a:close/>
              </a:path>
              <a:path w="699135" h="532129">
                <a:moveTo>
                  <a:pt x="574794" y="103504"/>
                </a:moveTo>
                <a:lnTo>
                  <a:pt x="503427" y="103504"/>
                </a:lnTo>
                <a:lnTo>
                  <a:pt x="517651" y="105790"/>
                </a:lnTo>
                <a:lnTo>
                  <a:pt x="524255" y="110236"/>
                </a:lnTo>
                <a:lnTo>
                  <a:pt x="530225" y="117983"/>
                </a:lnTo>
                <a:lnTo>
                  <a:pt x="581405" y="183769"/>
                </a:lnTo>
                <a:lnTo>
                  <a:pt x="616203" y="156717"/>
                </a:lnTo>
                <a:lnTo>
                  <a:pt x="574794" y="103504"/>
                </a:lnTo>
                <a:close/>
              </a:path>
              <a:path w="699135" h="532129">
                <a:moveTo>
                  <a:pt x="512857" y="64801"/>
                </a:moveTo>
                <a:lnTo>
                  <a:pt x="474595" y="86721"/>
                </a:lnTo>
                <a:lnTo>
                  <a:pt x="458342" y="124333"/>
                </a:lnTo>
                <a:lnTo>
                  <a:pt x="479978" y="124333"/>
                </a:lnTo>
                <a:lnTo>
                  <a:pt x="484169" y="116679"/>
                </a:lnTo>
                <a:lnTo>
                  <a:pt x="490219" y="110362"/>
                </a:lnTo>
                <a:lnTo>
                  <a:pt x="496696" y="105410"/>
                </a:lnTo>
                <a:lnTo>
                  <a:pt x="503427" y="103504"/>
                </a:lnTo>
                <a:lnTo>
                  <a:pt x="574794" y="103504"/>
                </a:lnTo>
                <a:lnTo>
                  <a:pt x="560958" y="85725"/>
                </a:lnTo>
                <a:lnTo>
                  <a:pt x="560839" y="72558"/>
                </a:lnTo>
                <a:lnTo>
                  <a:pt x="561259" y="70358"/>
                </a:lnTo>
                <a:lnTo>
                  <a:pt x="542289" y="70358"/>
                </a:lnTo>
                <a:lnTo>
                  <a:pt x="527502" y="65258"/>
                </a:lnTo>
                <a:lnTo>
                  <a:pt x="512857" y="64801"/>
                </a:lnTo>
                <a:close/>
              </a:path>
              <a:path w="699135" h="532129">
                <a:moveTo>
                  <a:pt x="657581" y="38735"/>
                </a:moveTo>
                <a:lnTo>
                  <a:pt x="586993" y="38735"/>
                </a:lnTo>
                <a:lnTo>
                  <a:pt x="600963" y="41783"/>
                </a:lnTo>
                <a:lnTo>
                  <a:pt x="607567" y="46482"/>
                </a:lnTo>
                <a:lnTo>
                  <a:pt x="664209" y="119379"/>
                </a:lnTo>
                <a:lnTo>
                  <a:pt x="699134" y="92201"/>
                </a:lnTo>
                <a:lnTo>
                  <a:pt x="657581" y="38735"/>
                </a:lnTo>
                <a:close/>
              </a:path>
              <a:path w="699135" h="532129">
                <a:moveTo>
                  <a:pt x="608076" y="0"/>
                </a:moveTo>
                <a:lnTo>
                  <a:pt x="567689" y="12700"/>
                </a:lnTo>
                <a:lnTo>
                  <a:pt x="544526" y="52026"/>
                </a:lnTo>
                <a:lnTo>
                  <a:pt x="542289" y="70358"/>
                </a:lnTo>
                <a:lnTo>
                  <a:pt x="561259" y="70358"/>
                </a:lnTo>
                <a:lnTo>
                  <a:pt x="562959" y="61452"/>
                </a:lnTo>
                <a:lnTo>
                  <a:pt x="567316" y="52417"/>
                </a:lnTo>
                <a:lnTo>
                  <a:pt x="573913" y="45465"/>
                </a:lnTo>
                <a:lnTo>
                  <a:pt x="580263" y="40386"/>
                </a:lnTo>
                <a:lnTo>
                  <a:pt x="586993" y="38735"/>
                </a:lnTo>
                <a:lnTo>
                  <a:pt x="657581" y="38735"/>
                </a:lnTo>
                <a:lnTo>
                  <a:pt x="643763" y="20954"/>
                </a:lnTo>
                <a:lnTo>
                  <a:pt x="636043" y="12644"/>
                </a:lnTo>
                <a:lnTo>
                  <a:pt x="627538" y="6381"/>
                </a:lnTo>
                <a:lnTo>
                  <a:pt x="618224" y="2166"/>
                </a:lnTo>
                <a:lnTo>
                  <a:pt x="6080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440676" y="4010534"/>
            <a:ext cx="650875" cy="589280"/>
          </a:xfrm>
          <a:custGeom>
            <a:avLst/>
            <a:gdLst/>
            <a:ahLst/>
            <a:cxnLst/>
            <a:rect l="l" t="t" r="r" b="b"/>
            <a:pathLst>
              <a:path w="650875" h="589279">
                <a:moveTo>
                  <a:pt x="108176" y="0"/>
                </a:moveTo>
                <a:lnTo>
                  <a:pt x="61134" y="22588"/>
                </a:lnTo>
                <a:lnTo>
                  <a:pt x="30733" y="56132"/>
                </a:lnTo>
                <a:lnTo>
                  <a:pt x="8366" y="94898"/>
                </a:lnTo>
                <a:lnTo>
                  <a:pt x="0" y="130427"/>
                </a:lnTo>
                <a:lnTo>
                  <a:pt x="1047" y="146575"/>
                </a:lnTo>
                <a:lnTo>
                  <a:pt x="25907" y="184402"/>
                </a:lnTo>
                <a:lnTo>
                  <a:pt x="54117" y="196086"/>
                </a:lnTo>
                <a:lnTo>
                  <a:pt x="68966" y="195939"/>
                </a:lnTo>
                <a:lnTo>
                  <a:pt x="115252" y="172178"/>
                </a:lnTo>
                <a:lnTo>
                  <a:pt x="131365" y="155858"/>
                </a:lnTo>
                <a:lnTo>
                  <a:pt x="59340" y="155858"/>
                </a:lnTo>
                <a:lnTo>
                  <a:pt x="53649" y="155215"/>
                </a:lnTo>
                <a:lnTo>
                  <a:pt x="48387" y="152525"/>
                </a:lnTo>
                <a:lnTo>
                  <a:pt x="44074" y="148212"/>
                </a:lnTo>
                <a:lnTo>
                  <a:pt x="41608" y="142888"/>
                </a:lnTo>
                <a:lnTo>
                  <a:pt x="40975" y="136540"/>
                </a:lnTo>
                <a:lnTo>
                  <a:pt x="42164" y="129157"/>
                </a:lnTo>
                <a:lnTo>
                  <a:pt x="66928" y="85088"/>
                </a:lnTo>
                <a:lnTo>
                  <a:pt x="97307" y="49029"/>
                </a:lnTo>
                <a:lnTo>
                  <a:pt x="116903" y="39320"/>
                </a:lnTo>
                <a:lnTo>
                  <a:pt x="172065" y="39320"/>
                </a:lnTo>
                <a:lnTo>
                  <a:pt x="170592" y="34605"/>
                </a:lnTo>
                <a:lnTo>
                  <a:pt x="162571" y="22175"/>
                </a:lnTo>
                <a:lnTo>
                  <a:pt x="151002" y="11555"/>
                </a:lnTo>
                <a:lnTo>
                  <a:pt x="137410" y="3861"/>
                </a:lnTo>
                <a:lnTo>
                  <a:pt x="123126" y="13"/>
                </a:lnTo>
                <a:lnTo>
                  <a:pt x="108176" y="0"/>
                </a:lnTo>
                <a:close/>
              </a:path>
              <a:path w="650875" h="589279">
                <a:moveTo>
                  <a:pt x="172065" y="39320"/>
                </a:moveTo>
                <a:lnTo>
                  <a:pt x="116903" y="39320"/>
                </a:lnTo>
                <a:lnTo>
                  <a:pt x="122523" y="40163"/>
                </a:lnTo>
                <a:lnTo>
                  <a:pt x="127762" y="42924"/>
                </a:lnTo>
                <a:lnTo>
                  <a:pt x="132097" y="47188"/>
                </a:lnTo>
                <a:lnTo>
                  <a:pt x="134635" y="52369"/>
                </a:lnTo>
                <a:lnTo>
                  <a:pt x="135387" y="58479"/>
                </a:lnTo>
                <a:lnTo>
                  <a:pt x="134366" y="65530"/>
                </a:lnTo>
                <a:lnTo>
                  <a:pt x="109981" y="108456"/>
                </a:lnTo>
                <a:lnTo>
                  <a:pt x="79442" y="144996"/>
                </a:lnTo>
                <a:lnTo>
                  <a:pt x="59340" y="155858"/>
                </a:lnTo>
                <a:lnTo>
                  <a:pt x="131365" y="155858"/>
                </a:lnTo>
                <a:lnTo>
                  <a:pt x="158107" y="118919"/>
                </a:lnTo>
                <a:lnTo>
                  <a:pt x="173347" y="82204"/>
                </a:lnTo>
                <a:lnTo>
                  <a:pt x="175895" y="64895"/>
                </a:lnTo>
                <a:lnTo>
                  <a:pt x="175041" y="48845"/>
                </a:lnTo>
                <a:lnTo>
                  <a:pt x="172065" y="39320"/>
                </a:lnTo>
                <a:close/>
              </a:path>
              <a:path w="650875" h="589279">
                <a:moveTo>
                  <a:pt x="139192" y="212342"/>
                </a:moveTo>
                <a:lnTo>
                  <a:pt x="111791" y="236345"/>
                </a:lnTo>
                <a:lnTo>
                  <a:pt x="112819" y="243155"/>
                </a:lnTo>
                <a:lnTo>
                  <a:pt x="116204" y="250061"/>
                </a:lnTo>
                <a:lnTo>
                  <a:pt x="115443" y="251585"/>
                </a:lnTo>
                <a:lnTo>
                  <a:pt x="81915" y="273810"/>
                </a:lnTo>
                <a:lnTo>
                  <a:pt x="76326" y="281430"/>
                </a:lnTo>
                <a:lnTo>
                  <a:pt x="86808" y="286168"/>
                </a:lnTo>
                <a:lnTo>
                  <a:pt x="97504" y="288764"/>
                </a:lnTo>
                <a:lnTo>
                  <a:pt x="108438" y="289216"/>
                </a:lnTo>
                <a:lnTo>
                  <a:pt x="119633" y="287526"/>
                </a:lnTo>
                <a:lnTo>
                  <a:pt x="155194" y="264285"/>
                </a:lnTo>
                <a:lnTo>
                  <a:pt x="163068" y="239012"/>
                </a:lnTo>
                <a:lnTo>
                  <a:pt x="162305" y="230376"/>
                </a:lnTo>
                <a:lnTo>
                  <a:pt x="158242" y="223518"/>
                </a:lnTo>
                <a:lnTo>
                  <a:pt x="151129" y="218184"/>
                </a:lnTo>
                <a:lnTo>
                  <a:pt x="145288" y="213993"/>
                </a:lnTo>
                <a:lnTo>
                  <a:pt x="139192" y="212342"/>
                </a:lnTo>
                <a:close/>
              </a:path>
              <a:path w="650875" h="589279">
                <a:moveTo>
                  <a:pt x="314948" y="145335"/>
                </a:moveTo>
                <a:lnTo>
                  <a:pt x="275367" y="156319"/>
                </a:lnTo>
                <a:lnTo>
                  <a:pt x="247977" y="187188"/>
                </a:lnTo>
                <a:lnTo>
                  <a:pt x="241171" y="210810"/>
                </a:lnTo>
                <a:lnTo>
                  <a:pt x="241173" y="223264"/>
                </a:lnTo>
                <a:lnTo>
                  <a:pt x="262254" y="262253"/>
                </a:lnTo>
                <a:lnTo>
                  <a:pt x="274827" y="268984"/>
                </a:lnTo>
                <a:lnTo>
                  <a:pt x="190119" y="303909"/>
                </a:lnTo>
                <a:lnTo>
                  <a:pt x="231267" y="333754"/>
                </a:lnTo>
                <a:lnTo>
                  <a:pt x="295782" y="307338"/>
                </a:lnTo>
                <a:lnTo>
                  <a:pt x="318309" y="296793"/>
                </a:lnTo>
                <a:lnTo>
                  <a:pt x="337502" y="284986"/>
                </a:lnTo>
                <a:lnTo>
                  <a:pt x="353361" y="271940"/>
                </a:lnTo>
                <a:lnTo>
                  <a:pt x="365887" y="257681"/>
                </a:lnTo>
                <a:lnTo>
                  <a:pt x="373474" y="245235"/>
                </a:lnTo>
                <a:lnTo>
                  <a:pt x="304038" y="245235"/>
                </a:lnTo>
                <a:lnTo>
                  <a:pt x="297815" y="244346"/>
                </a:lnTo>
                <a:lnTo>
                  <a:pt x="292480" y="240409"/>
                </a:lnTo>
                <a:lnTo>
                  <a:pt x="286766" y="236345"/>
                </a:lnTo>
                <a:lnTo>
                  <a:pt x="283845" y="230630"/>
                </a:lnTo>
                <a:lnTo>
                  <a:pt x="283718" y="223264"/>
                </a:lnTo>
                <a:lnTo>
                  <a:pt x="283464" y="216025"/>
                </a:lnTo>
                <a:lnTo>
                  <a:pt x="286130" y="208659"/>
                </a:lnTo>
                <a:lnTo>
                  <a:pt x="291719" y="201039"/>
                </a:lnTo>
                <a:lnTo>
                  <a:pt x="297052" y="193673"/>
                </a:lnTo>
                <a:lnTo>
                  <a:pt x="303275" y="188974"/>
                </a:lnTo>
                <a:lnTo>
                  <a:pt x="317500" y="184656"/>
                </a:lnTo>
                <a:lnTo>
                  <a:pt x="374561" y="184656"/>
                </a:lnTo>
                <a:lnTo>
                  <a:pt x="371824" y="178766"/>
                </a:lnTo>
                <a:lnTo>
                  <a:pt x="363704" y="168084"/>
                </a:lnTo>
                <a:lnTo>
                  <a:pt x="353059" y="158748"/>
                </a:lnTo>
                <a:lnTo>
                  <a:pt x="340943" y="151483"/>
                </a:lnTo>
                <a:lnTo>
                  <a:pt x="328231" y="147016"/>
                </a:lnTo>
                <a:lnTo>
                  <a:pt x="314948" y="145335"/>
                </a:lnTo>
                <a:close/>
              </a:path>
              <a:path w="650875" h="589279">
                <a:moveTo>
                  <a:pt x="374561" y="184656"/>
                </a:moveTo>
                <a:lnTo>
                  <a:pt x="317500" y="184656"/>
                </a:lnTo>
                <a:lnTo>
                  <a:pt x="323850" y="185672"/>
                </a:lnTo>
                <a:lnTo>
                  <a:pt x="335152" y="193927"/>
                </a:lnTo>
                <a:lnTo>
                  <a:pt x="338074" y="199515"/>
                </a:lnTo>
                <a:lnTo>
                  <a:pt x="338200" y="213612"/>
                </a:lnTo>
                <a:lnTo>
                  <a:pt x="335279" y="220978"/>
                </a:lnTo>
                <a:lnTo>
                  <a:pt x="329565" y="228979"/>
                </a:lnTo>
                <a:lnTo>
                  <a:pt x="324230" y="236218"/>
                </a:lnTo>
                <a:lnTo>
                  <a:pt x="318007" y="241044"/>
                </a:lnTo>
                <a:lnTo>
                  <a:pt x="311023" y="243076"/>
                </a:lnTo>
                <a:lnTo>
                  <a:pt x="304038" y="245235"/>
                </a:lnTo>
                <a:lnTo>
                  <a:pt x="373474" y="245235"/>
                </a:lnTo>
                <a:lnTo>
                  <a:pt x="373669" y="244915"/>
                </a:lnTo>
                <a:lnTo>
                  <a:pt x="378714" y="231757"/>
                </a:lnTo>
                <a:lnTo>
                  <a:pt x="380996" y="218193"/>
                </a:lnTo>
                <a:lnTo>
                  <a:pt x="380492" y="204214"/>
                </a:lnTo>
                <a:lnTo>
                  <a:pt x="377420" y="190805"/>
                </a:lnTo>
                <a:lnTo>
                  <a:pt x="374561" y="184656"/>
                </a:lnTo>
                <a:close/>
              </a:path>
              <a:path w="650875" h="589279">
                <a:moveTo>
                  <a:pt x="636375" y="449609"/>
                </a:moveTo>
                <a:lnTo>
                  <a:pt x="578262" y="449609"/>
                </a:lnTo>
                <a:lnTo>
                  <a:pt x="588144" y="451296"/>
                </a:lnTo>
                <a:lnTo>
                  <a:pt x="596646" y="455674"/>
                </a:lnTo>
                <a:lnTo>
                  <a:pt x="603250" y="460373"/>
                </a:lnTo>
                <a:lnTo>
                  <a:pt x="606805" y="466342"/>
                </a:lnTo>
                <a:lnTo>
                  <a:pt x="607187" y="473581"/>
                </a:lnTo>
                <a:lnTo>
                  <a:pt x="607695" y="480693"/>
                </a:lnTo>
                <a:lnTo>
                  <a:pt x="605027" y="488313"/>
                </a:lnTo>
                <a:lnTo>
                  <a:pt x="599151" y="496361"/>
                </a:lnTo>
                <a:lnTo>
                  <a:pt x="550672" y="562989"/>
                </a:lnTo>
                <a:lnTo>
                  <a:pt x="586358" y="589024"/>
                </a:lnTo>
                <a:lnTo>
                  <a:pt x="639572" y="515999"/>
                </a:lnTo>
                <a:lnTo>
                  <a:pt x="650519" y="486227"/>
                </a:lnTo>
                <a:lnTo>
                  <a:pt x="649731" y="475867"/>
                </a:lnTo>
                <a:lnTo>
                  <a:pt x="646848" y="465796"/>
                </a:lnTo>
                <a:lnTo>
                  <a:pt x="642000" y="456547"/>
                </a:lnTo>
                <a:lnTo>
                  <a:pt x="636375" y="449609"/>
                </a:lnTo>
                <a:close/>
              </a:path>
              <a:path w="650875" h="589279">
                <a:moveTo>
                  <a:pt x="550421" y="387141"/>
                </a:moveTo>
                <a:lnTo>
                  <a:pt x="494284" y="387141"/>
                </a:lnTo>
                <a:lnTo>
                  <a:pt x="503332" y="389199"/>
                </a:lnTo>
                <a:lnTo>
                  <a:pt x="511048" y="393317"/>
                </a:lnTo>
                <a:lnTo>
                  <a:pt x="517651" y="398143"/>
                </a:lnTo>
                <a:lnTo>
                  <a:pt x="521334" y="404112"/>
                </a:lnTo>
                <a:lnTo>
                  <a:pt x="523113" y="418336"/>
                </a:lnTo>
                <a:lnTo>
                  <a:pt x="520573" y="425956"/>
                </a:lnTo>
                <a:lnTo>
                  <a:pt x="465835" y="501267"/>
                </a:lnTo>
                <a:lnTo>
                  <a:pt x="501396" y="527175"/>
                </a:lnTo>
                <a:lnTo>
                  <a:pt x="554354" y="454404"/>
                </a:lnTo>
                <a:lnTo>
                  <a:pt x="566999" y="450637"/>
                </a:lnTo>
                <a:lnTo>
                  <a:pt x="578262" y="449609"/>
                </a:lnTo>
                <a:lnTo>
                  <a:pt x="636375" y="449609"/>
                </a:lnTo>
                <a:lnTo>
                  <a:pt x="635176" y="448131"/>
                </a:lnTo>
                <a:lnTo>
                  <a:pt x="626364" y="440561"/>
                </a:lnTo>
                <a:lnTo>
                  <a:pt x="613388" y="433464"/>
                </a:lnTo>
                <a:lnTo>
                  <a:pt x="608355" y="432179"/>
                </a:lnTo>
                <a:lnTo>
                  <a:pt x="564006" y="432179"/>
                </a:lnTo>
                <a:lnTo>
                  <a:pt x="564767" y="416583"/>
                </a:lnTo>
                <a:lnTo>
                  <a:pt x="561133" y="402381"/>
                </a:lnTo>
                <a:lnTo>
                  <a:pt x="553094" y="389584"/>
                </a:lnTo>
                <a:lnTo>
                  <a:pt x="550421" y="387141"/>
                </a:lnTo>
                <a:close/>
              </a:path>
              <a:path w="650875" h="589279">
                <a:moveTo>
                  <a:pt x="463676" y="325880"/>
                </a:moveTo>
                <a:lnTo>
                  <a:pt x="381000" y="439418"/>
                </a:lnTo>
                <a:lnTo>
                  <a:pt x="416687" y="465453"/>
                </a:lnTo>
                <a:lnTo>
                  <a:pt x="472185" y="389253"/>
                </a:lnTo>
                <a:lnTo>
                  <a:pt x="483901" y="387155"/>
                </a:lnTo>
                <a:lnTo>
                  <a:pt x="550421" y="387141"/>
                </a:lnTo>
                <a:lnTo>
                  <a:pt x="540639" y="378204"/>
                </a:lnTo>
                <a:lnTo>
                  <a:pt x="529399" y="371679"/>
                </a:lnTo>
                <a:lnTo>
                  <a:pt x="517017" y="367536"/>
                </a:lnTo>
                <a:lnTo>
                  <a:pt x="508243" y="366393"/>
                </a:lnTo>
                <a:lnTo>
                  <a:pt x="488823" y="366393"/>
                </a:lnTo>
                <a:lnTo>
                  <a:pt x="499364" y="351915"/>
                </a:lnTo>
                <a:lnTo>
                  <a:pt x="463676" y="325880"/>
                </a:lnTo>
                <a:close/>
              </a:path>
              <a:path w="650875" h="589279">
                <a:moveTo>
                  <a:pt x="582197" y="429273"/>
                </a:moveTo>
                <a:lnTo>
                  <a:pt x="564006" y="432179"/>
                </a:lnTo>
                <a:lnTo>
                  <a:pt x="608355" y="432179"/>
                </a:lnTo>
                <a:lnTo>
                  <a:pt x="598662" y="429702"/>
                </a:lnTo>
                <a:lnTo>
                  <a:pt x="582197" y="429273"/>
                </a:lnTo>
                <a:close/>
              </a:path>
              <a:path w="650875" h="589279">
                <a:moveTo>
                  <a:pt x="503491" y="365773"/>
                </a:moveTo>
                <a:lnTo>
                  <a:pt x="488823" y="366393"/>
                </a:lnTo>
                <a:lnTo>
                  <a:pt x="508243" y="366393"/>
                </a:lnTo>
                <a:lnTo>
                  <a:pt x="503491" y="3657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984494" y="3094100"/>
            <a:ext cx="99441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Gill Sans MT"/>
                <a:cs typeface="Gill Sans MT"/>
              </a:rPr>
              <a:t>Vértice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39961" y="5245988"/>
            <a:ext cx="7956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latin typeface="Gill Sans MT"/>
                <a:cs typeface="Gill Sans MT"/>
              </a:rPr>
              <a:t>Punta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73373" y="5245988"/>
            <a:ext cx="79565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5" dirty="0">
                <a:latin typeface="Gill Sans MT"/>
                <a:cs typeface="Gill Sans MT"/>
              </a:rPr>
              <a:t>Punta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106417" y="5738367"/>
            <a:ext cx="1860550" cy="85725"/>
          </a:xfrm>
          <a:custGeom>
            <a:avLst/>
            <a:gdLst/>
            <a:ahLst/>
            <a:cxnLst/>
            <a:rect l="l" t="t" r="r" b="b"/>
            <a:pathLst>
              <a:path w="1860550" h="85725">
                <a:moveTo>
                  <a:pt x="85725" y="0"/>
                </a:moveTo>
                <a:lnTo>
                  <a:pt x="0" y="42925"/>
                </a:lnTo>
                <a:lnTo>
                  <a:pt x="85725" y="85724"/>
                </a:lnTo>
                <a:lnTo>
                  <a:pt x="85725" y="57149"/>
                </a:lnTo>
                <a:lnTo>
                  <a:pt x="71501" y="57149"/>
                </a:lnTo>
                <a:lnTo>
                  <a:pt x="71501" y="28574"/>
                </a:lnTo>
                <a:lnTo>
                  <a:pt x="85725" y="28574"/>
                </a:lnTo>
                <a:lnTo>
                  <a:pt x="85725" y="0"/>
                </a:lnTo>
                <a:close/>
              </a:path>
              <a:path w="1860550" h="85725">
                <a:moveTo>
                  <a:pt x="85725" y="28574"/>
                </a:moveTo>
                <a:lnTo>
                  <a:pt x="71501" y="28574"/>
                </a:lnTo>
                <a:lnTo>
                  <a:pt x="71501" y="57149"/>
                </a:lnTo>
                <a:lnTo>
                  <a:pt x="85725" y="57149"/>
                </a:lnTo>
                <a:lnTo>
                  <a:pt x="85725" y="28574"/>
                </a:lnTo>
                <a:close/>
              </a:path>
              <a:path w="1860550" h="85725">
                <a:moveTo>
                  <a:pt x="1860296" y="28574"/>
                </a:moveTo>
                <a:lnTo>
                  <a:pt x="85725" y="28574"/>
                </a:lnTo>
                <a:lnTo>
                  <a:pt x="85725" y="57149"/>
                </a:lnTo>
                <a:lnTo>
                  <a:pt x="1860296" y="57149"/>
                </a:lnTo>
                <a:lnTo>
                  <a:pt x="1860296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35927" y="5738367"/>
            <a:ext cx="1809750" cy="85725"/>
          </a:xfrm>
          <a:custGeom>
            <a:avLst/>
            <a:gdLst/>
            <a:ahLst/>
            <a:cxnLst/>
            <a:rect l="l" t="t" r="r" b="b"/>
            <a:pathLst>
              <a:path w="1809750" h="85725">
                <a:moveTo>
                  <a:pt x="1724025" y="0"/>
                </a:moveTo>
                <a:lnTo>
                  <a:pt x="1724025" y="85724"/>
                </a:lnTo>
                <a:lnTo>
                  <a:pt x="1781259" y="57149"/>
                </a:lnTo>
                <a:lnTo>
                  <a:pt x="1738249" y="57149"/>
                </a:lnTo>
                <a:lnTo>
                  <a:pt x="1738249" y="28574"/>
                </a:lnTo>
                <a:lnTo>
                  <a:pt x="1781090" y="28574"/>
                </a:lnTo>
                <a:lnTo>
                  <a:pt x="1724025" y="0"/>
                </a:lnTo>
                <a:close/>
              </a:path>
              <a:path w="1809750" h="85725">
                <a:moveTo>
                  <a:pt x="1724025" y="28574"/>
                </a:moveTo>
                <a:lnTo>
                  <a:pt x="0" y="28574"/>
                </a:lnTo>
                <a:lnTo>
                  <a:pt x="0" y="57149"/>
                </a:lnTo>
                <a:lnTo>
                  <a:pt x="1724025" y="57149"/>
                </a:lnTo>
                <a:lnTo>
                  <a:pt x="1724025" y="28574"/>
                </a:lnTo>
                <a:close/>
              </a:path>
              <a:path w="1809750" h="85725">
                <a:moveTo>
                  <a:pt x="1781090" y="28574"/>
                </a:moveTo>
                <a:lnTo>
                  <a:pt x="1738249" y="28574"/>
                </a:lnTo>
                <a:lnTo>
                  <a:pt x="1738249" y="57149"/>
                </a:lnTo>
                <a:lnTo>
                  <a:pt x="1781259" y="57149"/>
                </a:lnTo>
                <a:lnTo>
                  <a:pt x="1809750" y="42925"/>
                </a:lnTo>
                <a:lnTo>
                  <a:pt x="1781090" y="28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998721" y="4625085"/>
            <a:ext cx="655320" cy="635000"/>
          </a:xfrm>
          <a:custGeom>
            <a:avLst/>
            <a:gdLst/>
            <a:ahLst/>
            <a:cxnLst/>
            <a:rect l="l" t="t" r="r" b="b"/>
            <a:pathLst>
              <a:path w="655320" h="635000">
                <a:moveTo>
                  <a:pt x="31876" y="544322"/>
                </a:moveTo>
                <a:lnTo>
                  <a:pt x="0" y="634746"/>
                </a:lnTo>
                <a:lnTo>
                  <a:pt x="91439" y="605917"/>
                </a:lnTo>
                <a:lnTo>
                  <a:pt x="81246" y="595376"/>
                </a:lnTo>
                <a:lnTo>
                  <a:pt x="61340" y="595376"/>
                </a:lnTo>
                <a:lnTo>
                  <a:pt x="41401" y="574802"/>
                </a:lnTo>
                <a:lnTo>
                  <a:pt x="51706" y="564828"/>
                </a:lnTo>
                <a:lnTo>
                  <a:pt x="31876" y="544322"/>
                </a:lnTo>
                <a:close/>
              </a:path>
              <a:path w="655320" h="635000">
                <a:moveTo>
                  <a:pt x="51706" y="564828"/>
                </a:moveTo>
                <a:lnTo>
                  <a:pt x="41401" y="574802"/>
                </a:lnTo>
                <a:lnTo>
                  <a:pt x="61340" y="595376"/>
                </a:lnTo>
                <a:lnTo>
                  <a:pt x="71621" y="585422"/>
                </a:lnTo>
                <a:lnTo>
                  <a:pt x="51706" y="564828"/>
                </a:lnTo>
                <a:close/>
              </a:path>
              <a:path w="655320" h="635000">
                <a:moveTo>
                  <a:pt x="71621" y="585422"/>
                </a:moveTo>
                <a:lnTo>
                  <a:pt x="61340" y="595376"/>
                </a:lnTo>
                <a:lnTo>
                  <a:pt x="81246" y="595376"/>
                </a:lnTo>
                <a:lnTo>
                  <a:pt x="71621" y="585422"/>
                </a:lnTo>
                <a:close/>
              </a:path>
              <a:path w="655320" h="635000">
                <a:moveTo>
                  <a:pt x="635253" y="0"/>
                </a:moveTo>
                <a:lnTo>
                  <a:pt x="51706" y="564828"/>
                </a:lnTo>
                <a:lnTo>
                  <a:pt x="71621" y="585422"/>
                </a:lnTo>
                <a:lnTo>
                  <a:pt x="655065" y="20574"/>
                </a:lnTo>
                <a:lnTo>
                  <a:pt x="6352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47208" y="3304793"/>
            <a:ext cx="751840" cy="629285"/>
          </a:xfrm>
          <a:custGeom>
            <a:avLst/>
            <a:gdLst/>
            <a:ahLst/>
            <a:cxnLst/>
            <a:rect l="l" t="t" r="r" b="b"/>
            <a:pathLst>
              <a:path w="751839" h="629285">
                <a:moveTo>
                  <a:pt x="676805" y="43842"/>
                </a:moveTo>
                <a:lnTo>
                  <a:pt x="0" y="606805"/>
                </a:lnTo>
                <a:lnTo>
                  <a:pt x="18287" y="628776"/>
                </a:lnTo>
                <a:lnTo>
                  <a:pt x="695093" y="65813"/>
                </a:lnTo>
                <a:lnTo>
                  <a:pt x="676805" y="43842"/>
                </a:lnTo>
                <a:close/>
              </a:path>
              <a:path w="751839" h="629285">
                <a:moveTo>
                  <a:pt x="736636" y="34670"/>
                </a:moveTo>
                <a:lnTo>
                  <a:pt x="687831" y="34670"/>
                </a:lnTo>
                <a:lnTo>
                  <a:pt x="706119" y="56641"/>
                </a:lnTo>
                <a:lnTo>
                  <a:pt x="695093" y="65813"/>
                </a:lnTo>
                <a:lnTo>
                  <a:pt x="713358" y="87756"/>
                </a:lnTo>
                <a:lnTo>
                  <a:pt x="736636" y="34670"/>
                </a:lnTo>
                <a:close/>
              </a:path>
              <a:path w="751839" h="629285">
                <a:moveTo>
                  <a:pt x="687831" y="34670"/>
                </a:moveTo>
                <a:lnTo>
                  <a:pt x="676805" y="43842"/>
                </a:lnTo>
                <a:lnTo>
                  <a:pt x="695093" y="65813"/>
                </a:lnTo>
                <a:lnTo>
                  <a:pt x="706119" y="56641"/>
                </a:lnTo>
                <a:lnTo>
                  <a:pt x="687831" y="34670"/>
                </a:lnTo>
                <a:close/>
              </a:path>
              <a:path w="751839" h="629285">
                <a:moveTo>
                  <a:pt x="751839" y="0"/>
                </a:moveTo>
                <a:lnTo>
                  <a:pt x="658494" y="21843"/>
                </a:lnTo>
                <a:lnTo>
                  <a:pt x="676805" y="43842"/>
                </a:lnTo>
                <a:lnTo>
                  <a:pt x="687831" y="34670"/>
                </a:lnTo>
                <a:lnTo>
                  <a:pt x="736636" y="34670"/>
                </a:lnTo>
                <a:lnTo>
                  <a:pt x="7518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99198" y="3369944"/>
            <a:ext cx="653415" cy="567690"/>
          </a:xfrm>
          <a:custGeom>
            <a:avLst/>
            <a:gdLst/>
            <a:ahLst/>
            <a:cxnLst/>
            <a:rect l="l" t="t" r="r" b="b"/>
            <a:pathLst>
              <a:path w="653415" h="567689">
                <a:moveTo>
                  <a:pt x="74159" y="45264"/>
                </a:moveTo>
                <a:lnTo>
                  <a:pt x="55511" y="66872"/>
                </a:lnTo>
                <a:lnTo>
                  <a:pt x="634619" y="567436"/>
                </a:lnTo>
                <a:lnTo>
                  <a:pt x="653287" y="545846"/>
                </a:lnTo>
                <a:lnTo>
                  <a:pt x="74159" y="45264"/>
                </a:lnTo>
                <a:close/>
              </a:path>
              <a:path w="653415" h="567689">
                <a:moveTo>
                  <a:pt x="0" y="0"/>
                </a:moveTo>
                <a:lnTo>
                  <a:pt x="36829" y="88518"/>
                </a:lnTo>
                <a:lnTo>
                  <a:pt x="55511" y="66872"/>
                </a:lnTo>
                <a:lnTo>
                  <a:pt x="44703" y="57530"/>
                </a:lnTo>
                <a:lnTo>
                  <a:pt x="63373" y="35940"/>
                </a:lnTo>
                <a:lnTo>
                  <a:pt x="82205" y="35940"/>
                </a:lnTo>
                <a:lnTo>
                  <a:pt x="92836" y="23622"/>
                </a:lnTo>
                <a:lnTo>
                  <a:pt x="0" y="0"/>
                </a:lnTo>
                <a:close/>
              </a:path>
              <a:path w="653415" h="567689">
                <a:moveTo>
                  <a:pt x="63373" y="35940"/>
                </a:moveTo>
                <a:lnTo>
                  <a:pt x="44703" y="57530"/>
                </a:lnTo>
                <a:lnTo>
                  <a:pt x="55511" y="66872"/>
                </a:lnTo>
                <a:lnTo>
                  <a:pt x="74159" y="45264"/>
                </a:lnTo>
                <a:lnTo>
                  <a:pt x="63373" y="35940"/>
                </a:lnTo>
                <a:close/>
              </a:path>
              <a:path w="653415" h="567689">
                <a:moveTo>
                  <a:pt x="82205" y="35940"/>
                </a:moveTo>
                <a:lnTo>
                  <a:pt x="63373" y="35940"/>
                </a:lnTo>
                <a:lnTo>
                  <a:pt x="74159" y="45264"/>
                </a:lnTo>
                <a:lnTo>
                  <a:pt x="82205" y="359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146033" y="4574539"/>
            <a:ext cx="753745" cy="685800"/>
          </a:xfrm>
          <a:custGeom>
            <a:avLst/>
            <a:gdLst/>
            <a:ahLst/>
            <a:cxnLst/>
            <a:rect l="l" t="t" r="r" b="b"/>
            <a:pathLst>
              <a:path w="753745" h="685800">
                <a:moveTo>
                  <a:pt x="680396" y="638327"/>
                </a:moveTo>
                <a:lnTo>
                  <a:pt x="661162" y="659510"/>
                </a:lnTo>
                <a:lnTo>
                  <a:pt x="753491" y="685291"/>
                </a:lnTo>
                <a:lnTo>
                  <a:pt x="738991" y="647953"/>
                </a:lnTo>
                <a:lnTo>
                  <a:pt x="691007" y="647953"/>
                </a:lnTo>
                <a:lnTo>
                  <a:pt x="680396" y="638327"/>
                </a:lnTo>
                <a:close/>
              </a:path>
              <a:path w="753745" h="685800">
                <a:moveTo>
                  <a:pt x="699616" y="617160"/>
                </a:moveTo>
                <a:lnTo>
                  <a:pt x="680396" y="638327"/>
                </a:lnTo>
                <a:lnTo>
                  <a:pt x="691007" y="647953"/>
                </a:lnTo>
                <a:lnTo>
                  <a:pt x="710184" y="626744"/>
                </a:lnTo>
                <a:lnTo>
                  <a:pt x="699616" y="617160"/>
                </a:lnTo>
                <a:close/>
              </a:path>
              <a:path w="753745" h="685800">
                <a:moveTo>
                  <a:pt x="718820" y="596010"/>
                </a:moveTo>
                <a:lnTo>
                  <a:pt x="699616" y="617160"/>
                </a:lnTo>
                <a:lnTo>
                  <a:pt x="710184" y="626744"/>
                </a:lnTo>
                <a:lnTo>
                  <a:pt x="691007" y="647953"/>
                </a:lnTo>
                <a:lnTo>
                  <a:pt x="738991" y="647953"/>
                </a:lnTo>
                <a:lnTo>
                  <a:pt x="718820" y="596010"/>
                </a:lnTo>
                <a:close/>
              </a:path>
              <a:path w="753745" h="685800">
                <a:moveTo>
                  <a:pt x="19176" y="0"/>
                </a:moveTo>
                <a:lnTo>
                  <a:pt x="0" y="21081"/>
                </a:lnTo>
                <a:lnTo>
                  <a:pt x="680396" y="638327"/>
                </a:lnTo>
                <a:lnTo>
                  <a:pt x="699616" y="617160"/>
                </a:lnTo>
                <a:lnTo>
                  <a:pt x="1917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38199" y="234187"/>
            <a:ext cx="74898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SISTEMA</a:t>
            </a:r>
            <a:r>
              <a:rPr spc="-65" dirty="0"/>
              <a:t> </a:t>
            </a:r>
            <a:r>
              <a:rPr spc="-45" dirty="0"/>
              <a:t>CARDIOVASCULAR</a:t>
            </a:r>
          </a:p>
        </p:txBody>
      </p:sp>
      <p:sp>
        <p:nvSpPr>
          <p:cNvPr id="3" name="object 3"/>
          <p:cNvSpPr/>
          <p:nvPr/>
        </p:nvSpPr>
        <p:spPr>
          <a:xfrm>
            <a:off x="514489" y="1357375"/>
            <a:ext cx="5221732" cy="4565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30290" y="1276476"/>
            <a:ext cx="3374771" cy="4961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9030" y="234187"/>
            <a:ext cx="636651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SISTEMA</a:t>
            </a:r>
            <a:r>
              <a:rPr spc="-30" dirty="0"/>
              <a:t> </a:t>
            </a:r>
            <a:r>
              <a:rPr spc="-70" dirty="0"/>
              <a:t>RESPIRATORIO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3605" y="2162682"/>
            <a:ext cx="3308350" cy="2923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0" dirty="0">
                <a:latin typeface="Marlett"/>
                <a:cs typeface="Marlett"/>
              </a:rPr>
              <a:t></a:t>
            </a:r>
            <a:r>
              <a:rPr sz="2700" b="0" dirty="0">
                <a:latin typeface="Times New Roman"/>
                <a:cs typeface="Times New Roman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Vía</a:t>
            </a:r>
            <a:r>
              <a:rPr sz="2700" b="1" spc="-35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Respiratorias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sz="2700" b="0" spc="-15" dirty="0">
                <a:latin typeface="Marlett"/>
                <a:cs typeface="Marlett"/>
              </a:rPr>
              <a:t></a:t>
            </a:r>
            <a:r>
              <a:rPr sz="2700" b="1" spc="-15" dirty="0">
                <a:latin typeface="Gill Sans MT"/>
                <a:cs typeface="Gill Sans MT"/>
              </a:rPr>
              <a:t>Neuro</a:t>
            </a:r>
            <a:r>
              <a:rPr sz="2700" b="1" spc="-45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musculares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sz="2700" b="0" dirty="0">
                <a:latin typeface="Marlett"/>
                <a:cs typeface="Marlett"/>
              </a:rPr>
              <a:t></a:t>
            </a:r>
            <a:r>
              <a:rPr sz="2700" b="1" dirty="0">
                <a:latin typeface="Gill Sans MT"/>
                <a:cs typeface="Gill Sans MT"/>
              </a:rPr>
              <a:t>Pulmones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Times New Roman"/>
              <a:cs typeface="Times New Roman"/>
            </a:endParaRPr>
          </a:p>
          <a:p>
            <a:pPr marL="24765">
              <a:lnSpc>
                <a:spcPct val="100000"/>
              </a:lnSpc>
            </a:pPr>
            <a:r>
              <a:rPr sz="2700" b="0" dirty="0">
                <a:latin typeface="Marlett"/>
                <a:cs typeface="Marlett"/>
              </a:rPr>
              <a:t></a:t>
            </a:r>
            <a:r>
              <a:rPr sz="2700" b="1" dirty="0">
                <a:latin typeface="Gill Sans MT"/>
                <a:cs typeface="Gill Sans MT"/>
              </a:rPr>
              <a:t>Sistema</a:t>
            </a:r>
            <a:r>
              <a:rPr sz="2700" b="1" spc="-409" dirty="0">
                <a:latin typeface="Gill Sans MT"/>
                <a:cs typeface="Gill Sans MT"/>
              </a:rPr>
              <a:t> </a:t>
            </a:r>
            <a:r>
              <a:rPr sz="2700" b="1" spc="-20" dirty="0">
                <a:latin typeface="Gill Sans MT"/>
                <a:cs typeface="Gill Sans MT"/>
              </a:rPr>
              <a:t>Vascular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0290" y="1683257"/>
            <a:ext cx="3076448" cy="434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10766" y="234187"/>
            <a:ext cx="75425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45" dirty="0"/>
              <a:t>SOPORTE </a:t>
            </a:r>
            <a:r>
              <a:rPr spc="-100" dirty="0"/>
              <a:t>VITAL </a:t>
            </a:r>
            <a:r>
              <a:rPr spc="-5" dirty="0"/>
              <a:t>BASICO</a:t>
            </a:r>
            <a:r>
              <a:rPr spc="-450" dirty="0"/>
              <a:t> </a:t>
            </a:r>
            <a:r>
              <a:rPr spc="-5" dirty="0"/>
              <a:t>SVB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3443" y="1508887"/>
            <a:ext cx="7835900" cy="258635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5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15" dirty="0">
                <a:latin typeface="Gill Sans MT"/>
                <a:cs typeface="Gill Sans MT"/>
              </a:rPr>
              <a:t>Valoración </a:t>
            </a:r>
            <a:r>
              <a:rPr sz="2400" b="1" dirty="0">
                <a:latin typeface="Gill Sans MT"/>
                <a:cs typeface="Gill Sans MT"/>
              </a:rPr>
              <a:t>- persona</a:t>
            </a:r>
            <a:r>
              <a:rPr sz="2400" b="1" spc="-3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colapsada</a:t>
            </a:r>
            <a:endParaRPr sz="2400">
              <a:latin typeface="Gill Sans MT"/>
              <a:cs typeface="Gill Sans MT"/>
            </a:endParaRPr>
          </a:p>
          <a:p>
            <a:pPr marL="469265" marR="508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ill Sans MT"/>
                <a:cs typeface="Gill Sans MT"/>
              </a:rPr>
              <a:t>Activación </a:t>
            </a:r>
            <a:r>
              <a:rPr sz="2400" b="1" dirty="0">
                <a:latin typeface="Gill Sans MT"/>
                <a:cs typeface="Gill Sans MT"/>
              </a:rPr>
              <a:t>del </a:t>
            </a:r>
            <a:r>
              <a:rPr sz="2400" b="1" spc="-5" dirty="0">
                <a:latin typeface="Gill Sans MT"/>
                <a:cs typeface="Gill Sans MT"/>
              </a:rPr>
              <a:t>Sistema </a:t>
            </a:r>
            <a:r>
              <a:rPr sz="2400" b="1" dirty="0">
                <a:latin typeface="Gill Sans MT"/>
                <a:cs typeface="Gill Sans MT"/>
              </a:rPr>
              <a:t>Médico de </a:t>
            </a:r>
            <a:r>
              <a:rPr sz="2400" b="1" spc="-5" dirty="0">
                <a:latin typeface="Gill Sans MT"/>
                <a:cs typeface="Gill Sans MT"/>
              </a:rPr>
              <a:t>Emergencia </a:t>
            </a:r>
            <a:r>
              <a:rPr sz="2400" b="1" dirty="0">
                <a:latin typeface="Gill Sans MT"/>
                <a:cs typeface="Gill Sans MT"/>
              </a:rPr>
              <a:t>o del  </a:t>
            </a:r>
            <a:r>
              <a:rPr sz="2400" b="1" spc="-5" dirty="0">
                <a:latin typeface="Gill Sans MT"/>
                <a:cs typeface="Gill Sans MT"/>
              </a:rPr>
              <a:t>Código</a:t>
            </a:r>
            <a:r>
              <a:rPr sz="2400" b="1" spc="-254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Azul</a:t>
            </a:r>
            <a:endParaRPr sz="240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ill Sans MT"/>
                <a:cs typeface="Gill Sans MT"/>
              </a:rPr>
              <a:t>Iniciar </a:t>
            </a:r>
            <a:r>
              <a:rPr sz="2400" b="1" spc="-75" dirty="0">
                <a:latin typeface="Gill Sans MT"/>
                <a:cs typeface="Gill Sans MT"/>
              </a:rPr>
              <a:t>R.C.P.</a:t>
            </a:r>
            <a:r>
              <a:rPr sz="2400" b="1" spc="-25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Básico</a:t>
            </a:r>
            <a:endParaRPr sz="2400">
              <a:latin typeface="Gill Sans MT"/>
              <a:cs typeface="Gill Sans MT"/>
            </a:endParaRPr>
          </a:p>
          <a:p>
            <a:pPr marL="469900" indent="-457200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400" b="1" spc="-5" dirty="0">
                <a:latin typeface="Gill Sans MT"/>
                <a:cs typeface="Gill Sans MT"/>
              </a:rPr>
              <a:t>Desfibrilación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418709" y="3071240"/>
            <a:ext cx="3840352" cy="29740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42740" y="229615"/>
            <a:ext cx="288226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spc="-5" dirty="0"/>
              <a:t>EXAMEN</a:t>
            </a:r>
            <a:endParaRPr sz="4900"/>
          </a:p>
        </p:txBody>
      </p:sp>
      <p:sp>
        <p:nvSpPr>
          <p:cNvPr id="3" name="object 3"/>
          <p:cNvSpPr/>
          <p:nvPr/>
        </p:nvSpPr>
        <p:spPr>
          <a:xfrm>
            <a:off x="693419" y="1632203"/>
            <a:ext cx="480060" cy="7437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9709" y="1607692"/>
            <a:ext cx="476123" cy="741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227" y="3183635"/>
            <a:ext cx="408431" cy="7315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504" y="3159505"/>
            <a:ext cx="404622" cy="7291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93419" y="5045963"/>
            <a:ext cx="464820" cy="7482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9709" y="5022722"/>
            <a:ext cx="462178" cy="74536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72311" y="1790776"/>
            <a:ext cx="5567680" cy="3977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27100" marR="5080" indent="-915035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Evalúe </a:t>
            </a:r>
            <a:r>
              <a:rPr sz="2700" b="1" dirty="0">
                <a:latin typeface="Gill Sans MT"/>
                <a:cs typeface="Gill Sans MT"/>
              </a:rPr>
              <a:t>si la vía </a:t>
            </a:r>
            <a:r>
              <a:rPr sz="2700" b="1" spc="-15" dirty="0">
                <a:latin typeface="Gill Sans MT"/>
                <a:cs typeface="Gill Sans MT"/>
              </a:rPr>
              <a:t>aérea </a:t>
            </a:r>
            <a:r>
              <a:rPr sz="2700" b="1" dirty="0">
                <a:latin typeface="Gill Sans MT"/>
                <a:cs typeface="Gill Sans MT"/>
              </a:rPr>
              <a:t>es </a:t>
            </a:r>
            <a:r>
              <a:rPr sz="2700" b="1" spc="-5" dirty="0">
                <a:latin typeface="Gill Sans MT"/>
                <a:cs typeface="Gill Sans MT"/>
              </a:rPr>
              <a:t>permeable  (Despeje </a:t>
            </a:r>
            <a:r>
              <a:rPr sz="2700" b="1" dirty="0">
                <a:latin typeface="Gill Sans MT"/>
                <a:cs typeface="Gill Sans MT"/>
              </a:rPr>
              <a:t>de la vía</a:t>
            </a:r>
            <a:r>
              <a:rPr sz="2700" b="1" spc="-2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aérea)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700" b="1" dirty="0">
                <a:latin typeface="Gill Sans MT"/>
                <a:cs typeface="Gill Sans MT"/>
              </a:rPr>
              <a:t>Si no </a:t>
            </a:r>
            <a:r>
              <a:rPr sz="2700" b="1" spc="-5" dirty="0">
                <a:latin typeface="Gill Sans MT"/>
                <a:cs typeface="Gill Sans MT"/>
              </a:rPr>
              <a:t>existe</a:t>
            </a:r>
            <a:r>
              <a:rPr sz="2700" b="1" spc="-3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respiración</a:t>
            </a:r>
            <a:endParaRPr sz="2700">
              <a:latin typeface="Gill Sans MT"/>
              <a:cs typeface="Gill Sans MT"/>
            </a:endParaRPr>
          </a:p>
          <a:p>
            <a:pPr marL="393700">
              <a:lnSpc>
                <a:spcPct val="100000"/>
              </a:lnSpc>
              <a:spcBef>
                <a:spcPts val="5"/>
              </a:spcBef>
            </a:pPr>
            <a:r>
              <a:rPr sz="2700" b="1" dirty="0">
                <a:latin typeface="Gill Sans MT"/>
                <a:cs typeface="Gill Sans MT"/>
              </a:rPr>
              <a:t>(De </a:t>
            </a:r>
            <a:r>
              <a:rPr sz="2700" b="1" spc="-5" dirty="0">
                <a:latin typeface="Gill Sans MT"/>
                <a:cs typeface="Gill Sans MT"/>
              </a:rPr>
              <a:t>asistencia</a:t>
            </a:r>
            <a:r>
              <a:rPr sz="2700" b="1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respiratoria)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500">
              <a:latin typeface="Times New Roman"/>
              <a:cs typeface="Times New Roman"/>
            </a:endParaRPr>
          </a:p>
          <a:p>
            <a:pPr marL="393700" marR="1773555" indent="-381635">
              <a:lnSpc>
                <a:spcPct val="100000"/>
              </a:lnSpc>
            </a:pPr>
            <a:r>
              <a:rPr sz="2700" b="1" dirty="0">
                <a:latin typeface="Gill Sans MT"/>
                <a:cs typeface="Gill Sans MT"/>
              </a:rPr>
              <a:t>Si no </a:t>
            </a:r>
            <a:r>
              <a:rPr sz="2700" b="1" spc="-40" dirty="0">
                <a:latin typeface="Gill Sans MT"/>
                <a:cs typeface="Gill Sans MT"/>
              </a:rPr>
              <a:t>hay </a:t>
            </a:r>
            <a:r>
              <a:rPr sz="2700" b="1" spc="-10" dirty="0">
                <a:latin typeface="Gill Sans MT"/>
                <a:cs typeface="Gill Sans MT"/>
              </a:rPr>
              <a:t>circulación  </a:t>
            </a:r>
            <a:r>
              <a:rPr sz="2700" b="1" dirty="0">
                <a:latin typeface="Gill Sans MT"/>
                <a:cs typeface="Gill Sans MT"/>
              </a:rPr>
              <a:t>(De </a:t>
            </a:r>
            <a:r>
              <a:rPr sz="2700" b="1" spc="-5" dirty="0">
                <a:latin typeface="Gill Sans MT"/>
                <a:cs typeface="Gill Sans MT"/>
              </a:rPr>
              <a:t>masaje</a:t>
            </a:r>
            <a:r>
              <a:rPr sz="2700" b="1" spc="-8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cardíaco)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734430" y="4297171"/>
            <a:ext cx="3688715" cy="191731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3425" y="1383613"/>
            <a:ext cx="49168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/>
                <a:cs typeface="Gill Sans MT"/>
              </a:rPr>
              <a:t>Se </a:t>
            </a:r>
            <a:r>
              <a:rPr sz="2400" b="1" spc="-10" dirty="0">
                <a:latin typeface="Gill Sans MT"/>
                <a:cs typeface="Gill Sans MT"/>
              </a:rPr>
              <a:t>realiza </a:t>
            </a:r>
            <a:r>
              <a:rPr sz="2400" b="1" spc="-5" dirty="0">
                <a:latin typeface="Gill Sans MT"/>
                <a:cs typeface="Gill Sans MT"/>
              </a:rPr>
              <a:t>solo cuando </a:t>
            </a:r>
            <a:r>
              <a:rPr sz="2400" b="1" dirty="0">
                <a:latin typeface="Gill Sans MT"/>
                <a:cs typeface="Gill Sans MT"/>
              </a:rPr>
              <a:t>un </a:t>
            </a:r>
            <a:r>
              <a:rPr sz="2400" b="1" spc="-5" dirty="0">
                <a:latin typeface="Gill Sans MT"/>
                <a:cs typeface="Gill Sans MT"/>
              </a:rPr>
              <a:t>paciente  </a:t>
            </a:r>
            <a:r>
              <a:rPr sz="2400" b="1" dirty="0">
                <a:latin typeface="Gill Sans MT"/>
                <a:cs typeface="Gill Sans MT"/>
              </a:rPr>
              <a:t>deja de </a:t>
            </a:r>
            <a:r>
              <a:rPr sz="2400" b="1" spc="-5" dirty="0">
                <a:latin typeface="Gill Sans MT"/>
                <a:cs typeface="Gill Sans MT"/>
              </a:rPr>
              <a:t>RESPIRAR </a:t>
            </a:r>
            <a:r>
              <a:rPr sz="2400" b="1" dirty="0">
                <a:latin typeface="Gill Sans MT"/>
                <a:cs typeface="Gill Sans MT"/>
              </a:rPr>
              <a:t>y no </a:t>
            </a:r>
            <a:r>
              <a:rPr sz="2400" b="1" spc="-5" dirty="0">
                <a:latin typeface="Gill Sans MT"/>
                <a:cs typeface="Gill Sans MT"/>
              </a:rPr>
              <a:t>tiene  </a:t>
            </a:r>
            <a:r>
              <a:rPr sz="2400" b="1" spc="-25" dirty="0">
                <a:latin typeface="Gill Sans MT"/>
                <a:cs typeface="Gill Sans MT"/>
              </a:rPr>
              <a:t>PULSO.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3440" y="1357375"/>
            <a:ext cx="2930017" cy="29434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04310" y="3405847"/>
            <a:ext cx="3227781" cy="3186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69485" y="223469"/>
            <a:ext cx="162687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spc="-10" dirty="0">
                <a:solidFill>
                  <a:srgbClr val="000099"/>
                </a:solidFill>
                <a:latin typeface="Gill Sans MT"/>
                <a:cs typeface="Gill Sans MT"/>
              </a:rPr>
              <a:t>RCP</a:t>
            </a:r>
            <a:endParaRPr sz="6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41044" y="2199207"/>
            <a:ext cx="3974465" cy="2001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54965" algn="l"/>
                <a:tab pos="355600" algn="l"/>
              </a:tabLst>
            </a:pPr>
            <a:r>
              <a:rPr sz="2400" b="1" spc="-5" dirty="0">
                <a:latin typeface="Gill Sans MT"/>
                <a:cs typeface="Gill Sans MT"/>
              </a:rPr>
              <a:t>Mantener </a:t>
            </a:r>
            <a:r>
              <a:rPr sz="2400" b="1" dirty="0">
                <a:latin typeface="Gill Sans MT"/>
                <a:cs typeface="Gill Sans MT"/>
              </a:rPr>
              <a:t>al </a:t>
            </a:r>
            <a:r>
              <a:rPr sz="2400" b="1" spc="-5" dirty="0">
                <a:latin typeface="Gill Sans MT"/>
                <a:cs typeface="Gill Sans MT"/>
              </a:rPr>
              <a:t>paciente</a:t>
            </a:r>
            <a:r>
              <a:rPr sz="2400" b="1" spc="-2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con  los pulmones </a:t>
            </a:r>
            <a:r>
              <a:rPr sz="2400" b="1" spc="-5" dirty="0">
                <a:latin typeface="Gill Sans MT"/>
                <a:cs typeface="Gill Sans MT"/>
              </a:rPr>
              <a:t>llenos </a:t>
            </a:r>
            <a:r>
              <a:rPr sz="2400" b="1" dirty="0">
                <a:latin typeface="Gill Sans MT"/>
                <a:cs typeface="Gill Sans MT"/>
              </a:rPr>
              <a:t>de  </a:t>
            </a:r>
            <a:r>
              <a:rPr sz="2400" b="1" spc="-15" dirty="0">
                <a:latin typeface="Gill Sans MT"/>
                <a:cs typeface="Gill Sans MT"/>
              </a:rPr>
              <a:t>aire</a:t>
            </a:r>
            <a:endParaRPr sz="2400">
              <a:latin typeface="Gill Sans MT"/>
              <a:cs typeface="Gill Sans MT"/>
            </a:endParaRPr>
          </a:p>
          <a:p>
            <a:pPr marL="355600" marR="594995" indent="-342900">
              <a:lnSpc>
                <a:spcPts val="3460"/>
              </a:lnSpc>
              <a:spcBef>
                <a:spcPts val="210"/>
              </a:spcBef>
              <a:buFont typeface="Gill Sans MT"/>
              <a:buChar char="•"/>
              <a:tabLst>
                <a:tab pos="354965" algn="l"/>
                <a:tab pos="355600" algn="l"/>
              </a:tabLst>
            </a:pPr>
            <a:r>
              <a:rPr sz="2400" b="1" dirty="0">
                <a:latin typeface="Gill Sans MT"/>
                <a:cs typeface="Gill Sans MT"/>
              </a:rPr>
              <a:t>Mantener </a:t>
            </a:r>
            <a:r>
              <a:rPr sz="2400" b="1" spc="-15" dirty="0">
                <a:latin typeface="Gill Sans MT"/>
                <a:cs typeface="Gill Sans MT"/>
              </a:rPr>
              <a:t>oxigenado  </a:t>
            </a:r>
            <a:r>
              <a:rPr sz="2400" b="1" dirty="0">
                <a:latin typeface="Gill Sans MT"/>
                <a:cs typeface="Gill Sans MT"/>
              </a:rPr>
              <a:t>los </a:t>
            </a:r>
            <a:r>
              <a:rPr sz="2400" b="1" spc="-5" dirty="0">
                <a:latin typeface="Gill Sans MT"/>
                <a:cs typeface="Gill Sans MT"/>
              </a:rPr>
              <a:t>tejidos </a:t>
            </a:r>
            <a:r>
              <a:rPr sz="2400" b="1" dirty="0">
                <a:latin typeface="Gill Sans MT"/>
                <a:cs typeface="Gill Sans MT"/>
              </a:rPr>
              <a:t>del</a:t>
            </a:r>
            <a:r>
              <a:rPr sz="2400" b="1" spc="-7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cuerpo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55945" y="1947925"/>
            <a:ext cx="3955541" cy="34493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90696" y="229615"/>
            <a:ext cx="3587115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spc="-5" dirty="0"/>
              <a:t>OBJETI</a:t>
            </a:r>
            <a:r>
              <a:rPr sz="4900" spc="-320" dirty="0"/>
              <a:t>V</a:t>
            </a:r>
            <a:r>
              <a:rPr sz="4900" spc="-5" dirty="0"/>
              <a:t>OS</a:t>
            </a:r>
            <a:endParaRPr sz="490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75483" y="4052442"/>
            <a:ext cx="190500" cy="346075"/>
          </a:xfrm>
          <a:custGeom>
            <a:avLst/>
            <a:gdLst/>
            <a:ahLst/>
            <a:cxnLst/>
            <a:rect l="l" t="t" r="r" b="b"/>
            <a:pathLst>
              <a:path w="190500" h="346075">
                <a:moveTo>
                  <a:pt x="0" y="155066"/>
                </a:moveTo>
                <a:lnTo>
                  <a:pt x="95250" y="345566"/>
                </a:lnTo>
                <a:lnTo>
                  <a:pt x="152400" y="231266"/>
                </a:lnTo>
                <a:lnTo>
                  <a:pt x="76200" y="231266"/>
                </a:lnTo>
                <a:lnTo>
                  <a:pt x="76200" y="216026"/>
                </a:lnTo>
                <a:lnTo>
                  <a:pt x="0" y="155066"/>
                </a:lnTo>
                <a:close/>
              </a:path>
              <a:path w="190500" h="346075">
                <a:moveTo>
                  <a:pt x="76200" y="216026"/>
                </a:moveTo>
                <a:lnTo>
                  <a:pt x="76200" y="231266"/>
                </a:lnTo>
                <a:lnTo>
                  <a:pt x="95250" y="231266"/>
                </a:lnTo>
                <a:lnTo>
                  <a:pt x="76200" y="216026"/>
                </a:lnTo>
                <a:close/>
              </a:path>
              <a:path w="190500" h="346075">
                <a:moveTo>
                  <a:pt x="114300" y="0"/>
                </a:moveTo>
                <a:lnTo>
                  <a:pt x="76200" y="0"/>
                </a:lnTo>
                <a:lnTo>
                  <a:pt x="76200" y="216026"/>
                </a:lnTo>
                <a:lnTo>
                  <a:pt x="95250" y="231266"/>
                </a:lnTo>
                <a:lnTo>
                  <a:pt x="114300" y="216026"/>
                </a:lnTo>
                <a:lnTo>
                  <a:pt x="114300" y="0"/>
                </a:lnTo>
                <a:close/>
              </a:path>
              <a:path w="190500" h="346075">
                <a:moveTo>
                  <a:pt x="114300" y="216026"/>
                </a:moveTo>
                <a:lnTo>
                  <a:pt x="95250" y="231266"/>
                </a:lnTo>
                <a:lnTo>
                  <a:pt x="114300" y="231266"/>
                </a:lnTo>
                <a:lnTo>
                  <a:pt x="114300" y="216026"/>
                </a:lnTo>
                <a:close/>
              </a:path>
              <a:path w="190500" h="346075">
                <a:moveTo>
                  <a:pt x="190500" y="155066"/>
                </a:moveTo>
                <a:lnTo>
                  <a:pt x="114300" y="216026"/>
                </a:lnTo>
                <a:lnTo>
                  <a:pt x="114300" y="231266"/>
                </a:lnTo>
                <a:lnTo>
                  <a:pt x="152400" y="231266"/>
                </a:lnTo>
                <a:lnTo>
                  <a:pt x="190500" y="155066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252" y="1249679"/>
            <a:ext cx="3028188" cy="5394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604003" y="1203959"/>
            <a:ext cx="3311652" cy="76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26990" y="1193545"/>
            <a:ext cx="3013710" cy="523875"/>
          </a:xfrm>
          <a:custGeom>
            <a:avLst/>
            <a:gdLst/>
            <a:ahLst/>
            <a:cxnLst/>
            <a:rect l="l" t="t" r="r" b="b"/>
            <a:pathLst>
              <a:path w="3013709" h="523875">
                <a:moveTo>
                  <a:pt x="0" y="523875"/>
                </a:moveTo>
                <a:lnTo>
                  <a:pt x="3013710" y="523875"/>
                </a:lnTo>
                <a:lnTo>
                  <a:pt x="301371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626990" y="1193545"/>
            <a:ext cx="3013710" cy="523875"/>
          </a:xfrm>
          <a:custGeom>
            <a:avLst/>
            <a:gdLst/>
            <a:ahLst/>
            <a:cxnLst/>
            <a:rect l="l" t="t" r="r" b="b"/>
            <a:pathLst>
              <a:path w="3013709" h="523875">
                <a:moveTo>
                  <a:pt x="0" y="523875"/>
                </a:moveTo>
                <a:lnTo>
                  <a:pt x="3013710" y="523875"/>
                </a:lnTo>
                <a:lnTo>
                  <a:pt x="301371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39996" y="1139951"/>
            <a:ext cx="321564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01483" y="1139951"/>
            <a:ext cx="550164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741545" y="1223517"/>
            <a:ext cx="278701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FFFFFF"/>
                </a:solidFill>
                <a:latin typeface="Gill Sans MT"/>
                <a:cs typeface="Gill Sans MT"/>
              </a:rPr>
              <a:t>Evaluación</a:t>
            </a:r>
            <a:r>
              <a:rPr sz="27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Inicial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715255" y="2474975"/>
            <a:ext cx="3029711" cy="5394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59096" y="2429255"/>
            <a:ext cx="2665476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660138" y="2419603"/>
            <a:ext cx="3013710" cy="523875"/>
          </a:xfrm>
          <a:custGeom>
            <a:avLst/>
            <a:gdLst/>
            <a:ahLst/>
            <a:cxnLst/>
            <a:rect l="l" t="t" r="r" b="b"/>
            <a:pathLst>
              <a:path w="3013709" h="523875">
                <a:moveTo>
                  <a:pt x="0" y="523875"/>
                </a:moveTo>
                <a:lnTo>
                  <a:pt x="3013710" y="523875"/>
                </a:lnTo>
                <a:lnTo>
                  <a:pt x="301371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60138" y="2419603"/>
            <a:ext cx="3013710" cy="523875"/>
          </a:xfrm>
          <a:custGeom>
            <a:avLst/>
            <a:gdLst/>
            <a:ahLst/>
            <a:cxnLst/>
            <a:rect l="l" t="t" r="r" b="b"/>
            <a:pathLst>
              <a:path w="3013709" h="523875">
                <a:moveTo>
                  <a:pt x="0" y="523875"/>
                </a:moveTo>
                <a:lnTo>
                  <a:pt x="3013710" y="523875"/>
                </a:lnTo>
                <a:lnTo>
                  <a:pt x="3013710" y="0"/>
                </a:lnTo>
                <a:lnTo>
                  <a:pt x="0" y="0"/>
                </a:lnTo>
                <a:lnTo>
                  <a:pt x="0" y="523875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96611" y="2365247"/>
            <a:ext cx="2569464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11923" y="2365247"/>
            <a:ext cx="550164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97907" y="2449829"/>
            <a:ext cx="21424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Iniciar</a:t>
            </a:r>
            <a:r>
              <a:rPr sz="2700" b="1" spc="-3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ABCD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58284" y="4565903"/>
            <a:ext cx="3029712" cy="53797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98591" y="4518659"/>
            <a:ext cx="1271015" cy="7620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03165" y="4509668"/>
            <a:ext cx="3013710" cy="522605"/>
          </a:xfrm>
          <a:custGeom>
            <a:avLst/>
            <a:gdLst/>
            <a:ahLst/>
            <a:cxnLst/>
            <a:rect l="l" t="t" r="r" b="b"/>
            <a:pathLst>
              <a:path w="3013709" h="522604">
                <a:moveTo>
                  <a:pt x="0" y="522071"/>
                </a:moveTo>
                <a:lnTo>
                  <a:pt x="3013710" y="522071"/>
                </a:lnTo>
                <a:lnTo>
                  <a:pt x="3013710" y="0"/>
                </a:lnTo>
                <a:lnTo>
                  <a:pt x="0" y="0"/>
                </a:lnTo>
                <a:lnTo>
                  <a:pt x="0" y="52207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03165" y="4509668"/>
            <a:ext cx="3013710" cy="522605"/>
          </a:xfrm>
          <a:custGeom>
            <a:avLst/>
            <a:gdLst/>
            <a:ahLst/>
            <a:cxnLst/>
            <a:rect l="l" t="t" r="r" b="b"/>
            <a:pathLst>
              <a:path w="3013709" h="522604">
                <a:moveTo>
                  <a:pt x="0" y="522071"/>
                </a:moveTo>
                <a:lnTo>
                  <a:pt x="3013710" y="522071"/>
                </a:lnTo>
                <a:lnTo>
                  <a:pt x="3013710" y="0"/>
                </a:lnTo>
                <a:lnTo>
                  <a:pt x="0" y="0"/>
                </a:lnTo>
                <a:lnTo>
                  <a:pt x="0" y="52207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436108" y="4454651"/>
            <a:ext cx="1175004" cy="7620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56959" y="4454651"/>
            <a:ext cx="550163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5637403" y="4539488"/>
            <a:ext cx="74549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R</a:t>
            </a:r>
            <a:r>
              <a:rPr sz="2700" b="1" spc="-15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P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650480" y="1223771"/>
            <a:ext cx="1906524" cy="67970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151619" y="1223771"/>
            <a:ext cx="490727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828533" y="1297381"/>
            <a:ext cx="15278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Gill Sans MT"/>
                <a:cs typeface="Gill Sans MT"/>
              </a:rPr>
              <a:t>Responde?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955280" y="2366771"/>
            <a:ext cx="1581912" cy="67970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31807" y="2366771"/>
            <a:ext cx="490727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8133968" y="2440939"/>
            <a:ext cx="1202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Gill Sans MT"/>
                <a:cs typeface="Gill Sans MT"/>
              </a:rPr>
              <a:t>Respira?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71544" y="3454907"/>
            <a:ext cx="3733800" cy="58673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909059" y="3432047"/>
            <a:ext cx="3980688" cy="762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915409" y="3398951"/>
            <a:ext cx="3718560" cy="570865"/>
          </a:xfrm>
          <a:custGeom>
            <a:avLst/>
            <a:gdLst/>
            <a:ahLst/>
            <a:cxnLst/>
            <a:rect l="l" t="t" r="r" b="b"/>
            <a:pathLst>
              <a:path w="3718559" h="570864">
                <a:moveTo>
                  <a:pt x="0" y="570687"/>
                </a:moveTo>
                <a:lnTo>
                  <a:pt x="3718305" y="570687"/>
                </a:lnTo>
                <a:lnTo>
                  <a:pt x="3718305" y="0"/>
                </a:lnTo>
                <a:lnTo>
                  <a:pt x="0" y="0"/>
                </a:lnTo>
                <a:lnTo>
                  <a:pt x="0" y="570687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915409" y="3398951"/>
            <a:ext cx="3718560" cy="570865"/>
          </a:xfrm>
          <a:custGeom>
            <a:avLst/>
            <a:gdLst/>
            <a:ahLst/>
            <a:cxnLst/>
            <a:rect l="l" t="t" r="r" b="b"/>
            <a:pathLst>
              <a:path w="3718559" h="570864">
                <a:moveTo>
                  <a:pt x="0" y="570687"/>
                </a:moveTo>
                <a:lnTo>
                  <a:pt x="3718305" y="570687"/>
                </a:lnTo>
                <a:lnTo>
                  <a:pt x="3718305" y="0"/>
                </a:lnTo>
                <a:lnTo>
                  <a:pt x="0" y="0"/>
                </a:lnTo>
                <a:lnTo>
                  <a:pt x="0" y="570687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845052" y="3368039"/>
            <a:ext cx="3884676" cy="7620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75576" y="3368039"/>
            <a:ext cx="550164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4046346" y="3452875"/>
            <a:ext cx="345630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Signos de</a:t>
            </a:r>
            <a:r>
              <a:rPr sz="2700" b="1" spc="-8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spc="-10" dirty="0">
                <a:solidFill>
                  <a:srgbClr val="FFFFFF"/>
                </a:solidFill>
                <a:latin typeface="Gill Sans MT"/>
                <a:cs typeface="Gill Sans MT"/>
              </a:rPr>
              <a:t>Circulación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594859" y="5625083"/>
            <a:ext cx="3031236" cy="539496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739640" y="5579363"/>
            <a:ext cx="2863595" cy="762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39741" y="5570092"/>
            <a:ext cx="3015615" cy="523875"/>
          </a:xfrm>
          <a:custGeom>
            <a:avLst/>
            <a:gdLst/>
            <a:ahLst/>
            <a:cxnLst/>
            <a:rect l="l" t="t" r="r" b="b"/>
            <a:pathLst>
              <a:path w="3015615" h="523875">
                <a:moveTo>
                  <a:pt x="0" y="523874"/>
                </a:moveTo>
                <a:lnTo>
                  <a:pt x="3015488" y="523874"/>
                </a:lnTo>
                <a:lnTo>
                  <a:pt x="3015488" y="0"/>
                </a:lnTo>
                <a:lnTo>
                  <a:pt x="0" y="0"/>
                </a:lnTo>
                <a:lnTo>
                  <a:pt x="0" y="52387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39741" y="5570092"/>
            <a:ext cx="3015615" cy="523875"/>
          </a:xfrm>
          <a:custGeom>
            <a:avLst/>
            <a:gdLst/>
            <a:ahLst/>
            <a:cxnLst/>
            <a:rect l="l" t="t" r="r" b="b"/>
            <a:pathLst>
              <a:path w="3015615" h="523875">
                <a:moveTo>
                  <a:pt x="0" y="523874"/>
                </a:moveTo>
                <a:lnTo>
                  <a:pt x="3015488" y="523874"/>
                </a:lnTo>
                <a:lnTo>
                  <a:pt x="3015488" y="0"/>
                </a:lnTo>
                <a:lnTo>
                  <a:pt x="0" y="0"/>
                </a:lnTo>
                <a:lnTo>
                  <a:pt x="0" y="523874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677155" y="5516879"/>
            <a:ext cx="2767583" cy="7619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90588" y="5516879"/>
            <a:ext cx="550164" cy="7619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878451" y="5600826"/>
            <a:ext cx="23374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FFFFFF"/>
                </a:solidFill>
                <a:latin typeface="Gill Sans MT"/>
                <a:cs typeface="Gill Sans MT"/>
              </a:rPr>
              <a:t>Uso</a:t>
            </a:r>
            <a:r>
              <a:rPr sz="2700" b="1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de</a:t>
            </a:r>
            <a:r>
              <a:rPr sz="2700" b="1" spc="-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spc="-105" dirty="0">
                <a:solidFill>
                  <a:srgbClr val="FFFFFF"/>
                </a:solidFill>
                <a:latin typeface="Gill Sans MT"/>
                <a:cs typeface="Gill Sans MT"/>
              </a:rPr>
              <a:t>D.</a:t>
            </a:r>
            <a:r>
              <a:rPr sz="2700" b="1" spc="-54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A.</a:t>
            </a:r>
            <a:r>
              <a:rPr sz="2700" b="1" spc="-29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E.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49223" y="4619243"/>
            <a:ext cx="3377184" cy="484631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1623" y="4546091"/>
            <a:ext cx="3194304" cy="76200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92975" y="4563668"/>
            <a:ext cx="3362960" cy="468630"/>
          </a:xfrm>
          <a:custGeom>
            <a:avLst/>
            <a:gdLst/>
            <a:ahLst/>
            <a:cxnLst/>
            <a:rect l="l" t="t" r="r" b="b"/>
            <a:pathLst>
              <a:path w="3362960" h="468629">
                <a:moveTo>
                  <a:pt x="0" y="468071"/>
                </a:moveTo>
                <a:lnTo>
                  <a:pt x="3362579" y="468071"/>
                </a:lnTo>
                <a:lnTo>
                  <a:pt x="3362579" y="0"/>
                </a:lnTo>
                <a:lnTo>
                  <a:pt x="0" y="0"/>
                </a:lnTo>
                <a:lnTo>
                  <a:pt x="0" y="46807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92975" y="4563668"/>
            <a:ext cx="3362960" cy="468630"/>
          </a:xfrm>
          <a:custGeom>
            <a:avLst/>
            <a:gdLst/>
            <a:ahLst/>
            <a:cxnLst/>
            <a:rect l="l" t="t" r="r" b="b"/>
            <a:pathLst>
              <a:path w="3362960" h="468629">
                <a:moveTo>
                  <a:pt x="0" y="468071"/>
                </a:moveTo>
                <a:lnTo>
                  <a:pt x="3362579" y="468071"/>
                </a:lnTo>
                <a:lnTo>
                  <a:pt x="3362579" y="0"/>
                </a:lnTo>
                <a:lnTo>
                  <a:pt x="0" y="0"/>
                </a:lnTo>
                <a:lnTo>
                  <a:pt x="0" y="468071"/>
                </a:lnTo>
                <a:close/>
              </a:path>
            </a:pathLst>
          </a:custGeom>
          <a:ln w="126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7616" y="4482083"/>
            <a:ext cx="3098292" cy="7620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381755" y="4482083"/>
            <a:ext cx="550163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939190" y="4566361"/>
            <a:ext cx="267017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20" dirty="0">
                <a:solidFill>
                  <a:srgbClr val="FFFFFF"/>
                </a:solidFill>
                <a:latin typeface="Gill Sans MT"/>
                <a:cs typeface="Gill Sans MT"/>
              </a:rPr>
              <a:t>Resp.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de</a:t>
            </a:r>
            <a:r>
              <a:rPr sz="2700" b="1" spc="-31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Gill Sans MT"/>
                <a:cs typeface="Gill Sans MT"/>
              </a:rPr>
              <a:t>Rescate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49223" y="3454907"/>
            <a:ext cx="3031236" cy="537972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0540" y="3407663"/>
            <a:ext cx="3432048" cy="76200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92975" y="3398926"/>
            <a:ext cx="3015615" cy="522605"/>
          </a:xfrm>
          <a:custGeom>
            <a:avLst/>
            <a:gdLst/>
            <a:ahLst/>
            <a:cxnLst/>
            <a:rect l="l" t="t" r="r" b="b"/>
            <a:pathLst>
              <a:path w="3015615" h="522604">
                <a:moveTo>
                  <a:pt x="0" y="522071"/>
                </a:moveTo>
                <a:lnTo>
                  <a:pt x="3015487" y="522071"/>
                </a:lnTo>
                <a:lnTo>
                  <a:pt x="3015487" y="0"/>
                </a:lnTo>
                <a:lnTo>
                  <a:pt x="0" y="0"/>
                </a:lnTo>
                <a:lnTo>
                  <a:pt x="0" y="52207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92975" y="3398926"/>
            <a:ext cx="3015615" cy="522605"/>
          </a:xfrm>
          <a:custGeom>
            <a:avLst/>
            <a:gdLst/>
            <a:ahLst/>
            <a:cxnLst/>
            <a:rect l="l" t="t" r="r" b="b"/>
            <a:pathLst>
              <a:path w="3015615" h="522604">
                <a:moveTo>
                  <a:pt x="0" y="522071"/>
                </a:moveTo>
                <a:lnTo>
                  <a:pt x="3015487" y="522071"/>
                </a:lnTo>
                <a:lnTo>
                  <a:pt x="3015487" y="0"/>
                </a:lnTo>
                <a:lnTo>
                  <a:pt x="0" y="0"/>
                </a:lnTo>
                <a:lnTo>
                  <a:pt x="0" y="522071"/>
                </a:lnTo>
                <a:close/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46531" y="3343655"/>
            <a:ext cx="3336036" cy="76200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328415" y="3343655"/>
            <a:ext cx="550163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647801" y="3428491"/>
            <a:ext cx="290766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30" dirty="0">
                <a:solidFill>
                  <a:srgbClr val="FFFFFF"/>
                </a:solidFill>
                <a:latin typeface="Gill Sans MT"/>
                <a:cs typeface="Gill Sans MT"/>
              </a:rPr>
              <a:t>Posición </a:t>
            </a:r>
            <a:r>
              <a:rPr sz="2700" b="1" dirty="0">
                <a:solidFill>
                  <a:srgbClr val="FFFFFF"/>
                </a:solidFill>
                <a:latin typeface="Gill Sans MT"/>
                <a:cs typeface="Gill Sans MT"/>
              </a:rPr>
              <a:t>de</a:t>
            </a:r>
            <a:r>
              <a:rPr sz="2700" b="1" spc="-4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2700" b="1" spc="-5" dirty="0">
                <a:solidFill>
                  <a:srgbClr val="FFFFFF"/>
                </a:solidFill>
                <a:latin typeface="Gill Sans MT"/>
                <a:cs typeface="Gill Sans MT"/>
              </a:rPr>
              <a:t>Recup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357883" y="3924300"/>
            <a:ext cx="617220" cy="623316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603247" y="3924300"/>
            <a:ext cx="449579" cy="623316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1519555" y="3992626"/>
            <a:ext cx="2711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Gill Sans MT"/>
                <a:cs typeface="Gill Sans MT"/>
              </a:rPr>
              <a:t>Si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1571244" y="2781299"/>
            <a:ext cx="617219" cy="62331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16607" y="2781299"/>
            <a:ext cx="449580" cy="6233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732279" y="2849371"/>
            <a:ext cx="271145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dirty="0">
                <a:latin typeface="Gill Sans MT"/>
                <a:cs typeface="Gill Sans MT"/>
              </a:rPr>
              <a:t>Si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7525511" y="3427475"/>
            <a:ext cx="2135124" cy="679703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255252" y="3427475"/>
            <a:ext cx="490727" cy="67970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704835" y="3501389"/>
            <a:ext cx="17551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/>
                <a:cs typeface="Gill Sans MT"/>
              </a:rPr>
              <a:t>Ci</a:t>
            </a:r>
            <a:r>
              <a:rPr sz="2400" b="1" spc="-60" dirty="0">
                <a:latin typeface="Gill Sans MT"/>
                <a:cs typeface="Gill Sans MT"/>
              </a:rPr>
              <a:t>r</a:t>
            </a:r>
            <a:r>
              <a:rPr sz="2400" b="1" dirty="0">
                <a:latin typeface="Gill Sans MT"/>
                <a:cs typeface="Gill Sans MT"/>
              </a:rPr>
              <a:t>culación?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697980" y="2945891"/>
            <a:ext cx="772668" cy="623315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98792" y="2945891"/>
            <a:ext cx="449579" cy="6233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6860540" y="3013024"/>
            <a:ext cx="425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5" dirty="0">
                <a:latin typeface="Gill Sans MT"/>
                <a:cs typeface="Gill Sans MT"/>
              </a:rPr>
              <a:t>No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681216" y="1802891"/>
            <a:ext cx="772668" cy="62331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082028" y="1802891"/>
            <a:ext cx="449579" cy="6233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6843141" y="1869693"/>
            <a:ext cx="425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5" dirty="0">
                <a:latin typeface="Gill Sans MT"/>
                <a:cs typeface="Gill Sans MT"/>
              </a:rPr>
              <a:t>No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664452" y="4008119"/>
            <a:ext cx="772668" cy="623315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065264" y="4008119"/>
            <a:ext cx="449579" cy="623315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6827266" y="4075557"/>
            <a:ext cx="425450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b="1" spc="-15" dirty="0">
                <a:latin typeface="Gill Sans MT"/>
                <a:cs typeface="Gill Sans MT"/>
              </a:rPr>
              <a:t>No</a:t>
            </a:r>
            <a:endParaRPr sz="2200">
              <a:latin typeface="Gill Sans MT"/>
              <a:cs typeface="Gill Sans MT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6113526" y="1766061"/>
            <a:ext cx="190500" cy="392430"/>
          </a:xfrm>
          <a:custGeom>
            <a:avLst/>
            <a:gdLst/>
            <a:ahLst/>
            <a:cxnLst/>
            <a:rect l="l" t="t" r="r" b="b"/>
            <a:pathLst>
              <a:path w="190500" h="392430">
                <a:moveTo>
                  <a:pt x="0" y="201930"/>
                </a:moveTo>
                <a:lnTo>
                  <a:pt x="95250" y="392430"/>
                </a:lnTo>
                <a:lnTo>
                  <a:pt x="152400" y="278130"/>
                </a:lnTo>
                <a:lnTo>
                  <a:pt x="76200" y="278130"/>
                </a:lnTo>
                <a:lnTo>
                  <a:pt x="76200" y="262890"/>
                </a:lnTo>
                <a:lnTo>
                  <a:pt x="0" y="201930"/>
                </a:lnTo>
                <a:close/>
              </a:path>
              <a:path w="190500" h="392430">
                <a:moveTo>
                  <a:pt x="76200" y="262890"/>
                </a:moveTo>
                <a:lnTo>
                  <a:pt x="76200" y="278130"/>
                </a:lnTo>
                <a:lnTo>
                  <a:pt x="95250" y="278130"/>
                </a:lnTo>
                <a:lnTo>
                  <a:pt x="76200" y="262890"/>
                </a:lnTo>
                <a:close/>
              </a:path>
              <a:path w="190500" h="392430">
                <a:moveTo>
                  <a:pt x="114300" y="0"/>
                </a:moveTo>
                <a:lnTo>
                  <a:pt x="76200" y="0"/>
                </a:lnTo>
                <a:lnTo>
                  <a:pt x="76200" y="262890"/>
                </a:lnTo>
                <a:lnTo>
                  <a:pt x="95250" y="278130"/>
                </a:lnTo>
                <a:lnTo>
                  <a:pt x="114300" y="262890"/>
                </a:lnTo>
                <a:lnTo>
                  <a:pt x="114300" y="0"/>
                </a:lnTo>
                <a:close/>
              </a:path>
              <a:path w="190500" h="392430">
                <a:moveTo>
                  <a:pt x="114300" y="262890"/>
                </a:moveTo>
                <a:lnTo>
                  <a:pt x="95250" y="278130"/>
                </a:lnTo>
                <a:lnTo>
                  <a:pt x="114300" y="278130"/>
                </a:lnTo>
                <a:lnTo>
                  <a:pt x="114300" y="262890"/>
                </a:lnTo>
                <a:close/>
              </a:path>
              <a:path w="190500" h="392430">
                <a:moveTo>
                  <a:pt x="190500" y="201930"/>
                </a:moveTo>
                <a:lnTo>
                  <a:pt x="114300" y="262890"/>
                </a:lnTo>
                <a:lnTo>
                  <a:pt x="114300" y="278130"/>
                </a:lnTo>
                <a:lnTo>
                  <a:pt x="152400" y="278130"/>
                </a:lnTo>
                <a:lnTo>
                  <a:pt x="190500" y="20193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087364" y="2990214"/>
            <a:ext cx="190500" cy="392430"/>
          </a:xfrm>
          <a:custGeom>
            <a:avLst/>
            <a:gdLst/>
            <a:ahLst/>
            <a:cxnLst/>
            <a:rect l="l" t="t" r="r" b="b"/>
            <a:pathLst>
              <a:path w="190500" h="392429">
                <a:moveTo>
                  <a:pt x="0" y="201930"/>
                </a:moveTo>
                <a:lnTo>
                  <a:pt x="95250" y="392430"/>
                </a:lnTo>
                <a:lnTo>
                  <a:pt x="152400" y="278130"/>
                </a:lnTo>
                <a:lnTo>
                  <a:pt x="76200" y="278130"/>
                </a:lnTo>
                <a:lnTo>
                  <a:pt x="76200" y="262890"/>
                </a:lnTo>
                <a:lnTo>
                  <a:pt x="0" y="201930"/>
                </a:lnTo>
                <a:close/>
              </a:path>
              <a:path w="190500" h="392429">
                <a:moveTo>
                  <a:pt x="76200" y="262890"/>
                </a:moveTo>
                <a:lnTo>
                  <a:pt x="76200" y="278130"/>
                </a:lnTo>
                <a:lnTo>
                  <a:pt x="95250" y="278130"/>
                </a:lnTo>
                <a:lnTo>
                  <a:pt x="76200" y="262890"/>
                </a:lnTo>
                <a:close/>
              </a:path>
              <a:path w="190500" h="392429">
                <a:moveTo>
                  <a:pt x="114300" y="0"/>
                </a:moveTo>
                <a:lnTo>
                  <a:pt x="76200" y="0"/>
                </a:lnTo>
                <a:lnTo>
                  <a:pt x="76200" y="262890"/>
                </a:lnTo>
                <a:lnTo>
                  <a:pt x="95250" y="278130"/>
                </a:lnTo>
                <a:lnTo>
                  <a:pt x="114300" y="262890"/>
                </a:lnTo>
                <a:lnTo>
                  <a:pt x="114300" y="0"/>
                </a:lnTo>
                <a:close/>
              </a:path>
              <a:path w="190500" h="392429">
                <a:moveTo>
                  <a:pt x="114300" y="262890"/>
                </a:moveTo>
                <a:lnTo>
                  <a:pt x="95250" y="278130"/>
                </a:lnTo>
                <a:lnTo>
                  <a:pt x="114300" y="278130"/>
                </a:lnTo>
                <a:lnTo>
                  <a:pt x="114300" y="262890"/>
                </a:lnTo>
                <a:close/>
              </a:path>
              <a:path w="190500" h="392429">
                <a:moveTo>
                  <a:pt x="190500" y="201930"/>
                </a:moveTo>
                <a:lnTo>
                  <a:pt x="114300" y="262890"/>
                </a:lnTo>
                <a:lnTo>
                  <a:pt x="114300" y="278130"/>
                </a:lnTo>
                <a:lnTo>
                  <a:pt x="152400" y="278130"/>
                </a:lnTo>
                <a:lnTo>
                  <a:pt x="190500" y="201930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035040" y="4052442"/>
            <a:ext cx="190500" cy="392430"/>
          </a:xfrm>
          <a:custGeom>
            <a:avLst/>
            <a:gdLst/>
            <a:ahLst/>
            <a:cxnLst/>
            <a:rect l="l" t="t" r="r" b="b"/>
            <a:pathLst>
              <a:path w="190500" h="392429">
                <a:moveTo>
                  <a:pt x="0" y="201929"/>
                </a:moveTo>
                <a:lnTo>
                  <a:pt x="95250" y="392429"/>
                </a:lnTo>
                <a:lnTo>
                  <a:pt x="152400" y="278129"/>
                </a:lnTo>
                <a:lnTo>
                  <a:pt x="76200" y="278129"/>
                </a:lnTo>
                <a:lnTo>
                  <a:pt x="76200" y="262889"/>
                </a:lnTo>
                <a:lnTo>
                  <a:pt x="0" y="201929"/>
                </a:lnTo>
                <a:close/>
              </a:path>
              <a:path w="190500" h="392429">
                <a:moveTo>
                  <a:pt x="76200" y="262889"/>
                </a:moveTo>
                <a:lnTo>
                  <a:pt x="76200" y="278129"/>
                </a:lnTo>
                <a:lnTo>
                  <a:pt x="95250" y="278129"/>
                </a:lnTo>
                <a:lnTo>
                  <a:pt x="76200" y="262889"/>
                </a:lnTo>
                <a:close/>
              </a:path>
              <a:path w="190500" h="392429">
                <a:moveTo>
                  <a:pt x="114300" y="0"/>
                </a:moveTo>
                <a:lnTo>
                  <a:pt x="76200" y="0"/>
                </a:lnTo>
                <a:lnTo>
                  <a:pt x="76200" y="262889"/>
                </a:lnTo>
                <a:lnTo>
                  <a:pt x="95250" y="278129"/>
                </a:lnTo>
                <a:lnTo>
                  <a:pt x="114300" y="262889"/>
                </a:lnTo>
                <a:lnTo>
                  <a:pt x="114300" y="0"/>
                </a:lnTo>
                <a:close/>
              </a:path>
              <a:path w="190500" h="392429">
                <a:moveTo>
                  <a:pt x="114300" y="262889"/>
                </a:moveTo>
                <a:lnTo>
                  <a:pt x="95250" y="278129"/>
                </a:lnTo>
                <a:lnTo>
                  <a:pt x="114300" y="278129"/>
                </a:lnTo>
                <a:lnTo>
                  <a:pt x="114300" y="262889"/>
                </a:lnTo>
                <a:close/>
              </a:path>
              <a:path w="190500" h="392429">
                <a:moveTo>
                  <a:pt x="190500" y="201929"/>
                </a:moveTo>
                <a:lnTo>
                  <a:pt x="114300" y="262889"/>
                </a:lnTo>
                <a:lnTo>
                  <a:pt x="114300" y="278129"/>
                </a:lnTo>
                <a:lnTo>
                  <a:pt x="152400" y="278129"/>
                </a:lnTo>
                <a:lnTo>
                  <a:pt x="190500" y="201929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035040" y="5120004"/>
            <a:ext cx="190500" cy="391160"/>
          </a:xfrm>
          <a:custGeom>
            <a:avLst/>
            <a:gdLst/>
            <a:ahLst/>
            <a:cxnLst/>
            <a:rect l="l" t="t" r="r" b="b"/>
            <a:pathLst>
              <a:path w="190500" h="391160">
                <a:moveTo>
                  <a:pt x="0" y="200152"/>
                </a:moveTo>
                <a:lnTo>
                  <a:pt x="95250" y="390652"/>
                </a:lnTo>
                <a:lnTo>
                  <a:pt x="152400" y="276352"/>
                </a:lnTo>
                <a:lnTo>
                  <a:pt x="76200" y="276352"/>
                </a:lnTo>
                <a:lnTo>
                  <a:pt x="76200" y="261112"/>
                </a:lnTo>
                <a:lnTo>
                  <a:pt x="0" y="200152"/>
                </a:lnTo>
                <a:close/>
              </a:path>
              <a:path w="190500" h="391160">
                <a:moveTo>
                  <a:pt x="76200" y="261112"/>
                </a:moveTo>
                <a:lnTo>
                  <a:pt x="76200" y="276352"/>
                </a:lnTo>
                <a:lnTo>
                  <a:pt x="95250" y="276352"/>
                </a:lnTo>
                <a:lnTo>
                  <a:pt x="76200" y="261112"/>
                </a:lnTo>
                <a:close/>
              </a:path>
              <a:path w="190500" h="391160">
                <a:moveTo>
                  <a:pt x="114300" y="0"/>
                </a:moveTo>
                <a:lnTo>
                  <a:pt x="76200" y="0"/>
                </a:lnTo>
                <a:lnTo>
                  <a:pt x="76200" y="261112"/>
                </a:lnTo>
                <a:lnTo>
                  <a:pt x="95250" y="276352"/>
                </a:lnTo>
                <a:lnTo>
                  <a:pt x="114300" y="261112"/>
                </a:lnTo>
                <a:lnTo>
                  <a:pt x="114300" y="0"/>
                </a:lnTo>
                <a:close/>
              </a:path>
              <a:path w="190500" h="391160">
                <a:moveTo>
                  <a:pt x="114300" y="261112"/>
                </a:moveTo>
                <a:lnTo>
                  <a:pt x="95250" y="276352"/>
                </a:lnTo>
                <a:lnTo>
                  <a:pt x="114300" y="276352"/>
                </a:lnTo>
                <a:lnTo>
                  <a:pt x="114300" y="261112"/>
                </a:lnTo>
                <a:close/>
              </a:path>
              <a:path w="190500" h="391160">
                <a:moveTo>
                  <a:pt x="190500" y="200152"/>
                </a:moveTo>
                <a:lnTo>
                  <a:pt x="114300" y="261112"/>
                </a:lnTo>
                <a:lnTo>
                  <a:pt x="114300" y="276352"/>
                </a:lnTo>
                <a:lnTo>
                  <a:pt x="152400" y="276352"/>
                </a:lnTo>
                <a:lnTo>
                  <a:pt x="190500" y="20015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526029" y="2990214"/>
            <a:ext cx="190500" cy="261620"/>
          </a:xfrm>
          <a:custGeom>
            <a:avLst/>
            <a:gdLst/>
            <a:ahLst/>
            <a:cxnLst/>
            <a:rect l="l" t="t" r="r" b="b"/>
            <a:pathLst>
              <a:path w="190500" h="261620">
                <a:moveTo>
                  <a:pt x="0" y="70612"/>
                </a:moveTo>
                <a:lnTo>
                  <a:pt x="95250" y="261112"/>
                </a:lnTo>
                <a:lnTo>
                  <a:pt x="152400" y="146812"/>
                </a:lnTo>
                <a:lnTo>
                  <a:pt x="76200" y="146812"/>
                </a:lnTo>
                <a:lnTo>
                  <a:pt x="76200" y="131572"/>
                </a:lnTo>
                <a:lnTo>
                  <a:pt x="0" y="70612"/>
                </a:lnTo>
                <a:close/>
              </a:path>
              <a:path w="190500" h="261620">
                <a:moveTo>
                  <a:pt x="76200" y="131572"/>
                </a:moveTo>
                <a:lnTo>
                  <a:pt x="76200" y="146812"/>
                </a:lnTo>
                <a:lnTo>
                  <a:pt x="95250" y="146812"/>
                </a:lnTo>
                <a:lnTo>
                  <a:pt x="76200" y="131572"/>
                </a:lnTo>
                <a:close/>
              </a:path>
              <a:path w="190500" h="261620">
                <a:moveTo>
                  <a:pt x="114300" y="0"/>
                </a:moveTo>
                <a:lnTo>
                  <a:pt x="76200" y="0"/>
                </a:lnTo>
                <a:lnTo>
                  <a:pt x="76200" y="131572"/>
                </a:lnTo>
                <a:lnTo>
                  <a:pt x="95250" y="146812"/>
                </a:lnTo>
                <a:lnTo>
                  <a:pt x="114300" y="131572"/>
                </a:lnTo>
                <a:lnTo>
                  <a:pt x="114300" y="0"/>
                </a:lnTo>
                <a:close/>
              </a:path>
              <a:path w="190500" h="261620">
                <a:moveTo>
                  <a:pt x="114300" y="131572"/>
                </a:moveTo>
                <a:lnTo>
                  <a:pt x="95250" y="146812"/>
                </a:lnTo>
                <a:lnTo>
                  <a:pt x="114300" y="146812"/>
                </a:lnTo>
                <a:lnTo>
                  <a:pt x="114300" y="131572"/>
                </a:lnTo>
                <a:close/>
              </a:path>
              <a:path w="190500" h="261620">
                <a:moveTo>
                  <a:pt x="190500" y="70612"/>
                </a:moveTo>
                <a:lnTo>
                  <a:pt x="114300" y="131572"/>
                </a:lnTo>
                <a:lnTo>
                  <a:pt x="114300" y="146812"/>
                </a:lnTo>
                <a:lnTo>
                  <a:pt x="152400" y="146812"/>
                </a:lnTo>
                <a:lnTo>
                  <a:pt x="190500" y="70612"/>
                </a:lnTo>
                <a:close/>
              </a:path>
            </a:pathLst>
          </a:custGeom>
          <a:solidFill>
            <a:srgbClr val="0000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610866" y="2990214"/>
            <a:ext cx="3559810" cy="0"/>
          </a:xfrm>
          <a:custGeom>
            <a:avLst/>
            <a:gdLst/>
            <a:ahLst/>
            <a:cxnLst/>
            <a:rect l="l" t="t" r="r" b="b"/>
            <a:pathLst>
              <a:path w="3559810">
                <a:moveTo>
                  <a:pt x="3559555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570733" y="4052442"/>
            <a:ext cx="3559810" cy="0"/>
          </a:xfrm>
          <a:custGeom>
            <a:avLst/>
            <a:gdLst/>
            <a:ahLst/>
            <a:cxnLst/>
            <a:rect l="l" t="t" r="r" b="b"/>
            <a:pathLst>
              <a:path w="3559810">
                <a:moveTo>
                  <a:pt x="3559555" y="0"/>
                </a:moveTo>
                <a:lnTo>
                  <a:pt x="0" y="0"/>
                </a:lnTo>
              </a:path>
            </a:pathLst>
          </a:custGeom>
          <a:ln w="38100">
            <a:solidFill>
              <a:srgbClr val="0000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>
            <a:spLocks noGrp="1"/>
          </p:cNvSpPr>
          <p:nvPr>
            <p:ph type="title"/>
          </p:nvPr>
        </p:nvSpPr>
        <p:spPr>
          <a:xfrm>
            <a:off x="3191636" y="231140"/>
            <a:ext cx="378396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ALGORIT</a:t>
            </a:r>
            <a:r>
              <a:rPr sz="4500" spc="10" dirty="0"/>
              <a:t>M</a:t>
            </a:r>
            <a:r>
              <a:rPr sz="4500" dirty="0"/>
              <a:t>O</a:t>
            </a:r>
            <a:endParaRPr sz="45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03605" y="1264619"/>
            <a:ext cx="7243445" cy="1671955"/>
          </a:xfrm>
          <a:prstGeom prst="rect">
            <a:avLst/>
          </a:prstGeom>
        </p:spPr>
        <p:txBody>
          <a:bodyPr vert="horz" wrap="square" lIns="0" tIns="195580" rIns="0" bIns="0" rtlCol="0">
            <a:spAutoFit/>
          </a:bodyPr>
          <a:lstStyle/>
          <a:p>
            <a:pPr marL="622300" indent="-610235">
              <a:lnSpc>
                <a:spcPct val="100000"/>
              </a:lnSpc>
              <a:spcBef>
                <a:spcPts val="1540"/>
              </a:spcBef>
              <a:buAutoNum type="arabicPeriod"/>
              <a:tabLst>
                <a:tab pos="622300" algn="l"/>
                <a:tab pos="622935" algn="l"/>
              </a:tabLst>
            </a:pPr>
            <a:r>
              <a:rPr sz="2400" b="1" spc="-5" dirty="0">
                <a:latin typeface="Gill Sans MT"/>
                <a:cs typeface="Gill Sans MT"/>
              </a:rPr>
              <a:t>Llame </a:t>
            </a:r>
            <a:r>
              <a:rPr sz="2400" b="1" dirty="0">
                <a:latin typeface="Gill Sans MT"/>
                <a:cs typeface="Gill Sans MT"/>
              </a:rPr>
              <a:t>al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paciente</a:t>
            </a:r>
            <a:endParaRPr sz="2400">
              <a:latin typeface="Gill Sans MT"/>
              <a:cs typeface="Gill Sans MT"/>
            </a:endParaRPr>
          </a:p>
          <a:p>
            <a:pPr marL="622300" indent="-61023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622300" algn="l"/>
                <a:tab pos="622935" algn="l"/>
              </a:tabLst>
            </a:pPr>
            <a:r>
              <a:rPr sz="2400" b="1" spc="-15" dirty="0">
                <a:latin typeface="Gill Sans MT"/>
                <a:cs typeface="Gill Sans MT"/>
              </a:rPr>
              <a:t>Revise </a:t>
            </a:r>
            <a:r>
              <a:rPr sz="2400" b="1" spc="-5" dirty="0">
                <a:latin typeface="Gill Sans MT"/>
                <a:cs typeface="Gill Sans MT"/>
              </a:rPr>
              <a:t>respiración </a:t>
            </a:r>
            <a:r>
              <a:rPr sz="2400" b="1" dirty="0">
                <a:latin typeface="Gill Sans MT"/>
                <a:cs typeface="Gill Sans MT"/>
              </a:rPr>
              <a:t>(MES </a:t>
            </a:r>
            <a:r>
              <a:rPr sz="2400" b="1" spc="-30" dirty="0">
                <a:latin typeface="Gill Sans MT"/>
                <a:cs typeface="Gill Sans MT"/>
              </a:rPr>
              <a:t>/VOS), </a:t>
            </a:r>
            <a:r>
              <a:rPr sz="2400" b="1" dirty="0">
                <a:latin typeface="Gill Sans MT"/>
                <a:cs typeface="Gill Sans MT"/>
              </a:rPr>
              <a:t>si no </a:t>
            </a:r>
            <a:r>
              <a:rPr sz="2400" b="1" spc="-10" dirty="0">
                <a:latin typeface="Gill Sans MT"/>
                <a:cs typeface="Gill Sans MT"/>
              </a:rPr>
              <a:t>respira</a:t>
            </a:r>
            <a:r>
              <a:rPr sz="2400" b="1" spc="-27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…</a:t>
            </a:r>
            <a:endParaRPr sz="2400">
              <a:latin typeface="Gill Sans MT"/>
              <a:cs typeface="Gill Sans MT"/>
            </a:endParaRPr>
          </a:p>
          <a:p>
            <a:pPr marL="622300" indent="-610235">
              <a:lnSpc>
                <a:spcPct val="100000"/>
              </a:lnSpc>
              <a:spcBef>
                <a:spcPts val="1440"/>
              </a:spcBef>
              <a:buAutoNum type="arabicPeriod"/>
              <a:tabLst>
                <a:tab pos="622300" algn="l"/>
                <a:tab pos="622935" algn="l"/>
              </a:tabLst>
            </a:pPr>
            <a:r>
              <a:rPr sz="2400" b="1" spc="-10" dirty="0">
                <a:latin typeface="Gill Sans MT"/>
                <a:cs typeface="Gill Sans MT"/>
              </a:rPr>
              <a:t>Active </a:t>
            </a:r>
            <a:r>
              <a:rPr sz="2400" b="1" spc="-5" dirty="0">
                <a:latin typeface="Gill Sans MT"/>
                <a:cs typeface="Gill Sans MT"/>
              </a:rPr>
              <a:t>sistema </a:t>
            </a:r>
            <a:r>
              <a:rPr sz="2400" b="1" dirty="0">
                <a:latin typeface="Gill Sans MT"/>
                <a:cs typeface="Gill Sans MT"/>
              </a:rPr>
              <a:t>médico de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emergencias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71461" y="3641978"/>
            <a:ext cx="4667123" cy="21243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71666" y="3316096"/>
            <a:ext cx="3472434" cy="26949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08885" y="47625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03605" y="1520189"/>
            <a:ext cx="4514850" cy="830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5080" indent="-610235">
              <a:lnSpc>
                <a:spcPct val="110000"/>
              </a:lnSpc>
              <a:spcBef>
                <a:spcPts val="100"/>
              </a:spcBef>
              <a:tabLst>
                <a:tab pos="622300" algn="l"/>
              </a:tabLst>
            </a:pPr>
            <a:r>
              <a:rPr sz="2400" b="1" spc="-5" dirty="0">
                <a:latin typeface="Gill Sans MT"/>
                <a:cs typeface="Gill Sans MT"/>
              </a:rPr>
              <a:t>4.	</a:t>
            </a:r>
            <a:r>
              <a:rPr sz="2400" b="1" spc="-20" dirty="0">
                <a:latin typeface="Gill Sans MT"/>
                <a:cs typeface="Gill Sans MT"/>
              </a:rPr>
              <a:t>Permeabilice </a:t>
            </a:r>
            <a:r>
              <a:rPr sz="2400" b="1" dirty="0">
                <a:latin typeface="Gill Sans MT"/>
                <a:cs typeface="Gill Sans MT"/>
              </a:rPr>
              <a:t>vía </a:t>
            </a:r>
            <a:r>
              <a:rPr sz="2400" b="1" spc="-10" dirty="0">
                <a:latin typeface="Gill Sans MT"/>
                <a:cs typeface="Gill Sans MT"/>
              </a:rPr>
              <a:t>aérea </a:t>
            </a:r>
            <a:r>
              <a:rPr sz="2400" b="1" dirty="0">
                <a:latin typeface="Gill Sans MT"/>
                <a:cs typeface="Gill Sans MT"/>
              </a:rPr>
              <a:t>y</a:t>
            </a:r>
            <a:r>
              <a:rPr sz="2400" b="1" spc="-3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  dos soplos</a:t>
            </a:r>
            <a:r>
              <a:rPr sz="2400" b="1" spc="-4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completos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605" y="3349243"/>
            <a:ext cx="4387215" cy="1233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5080" indent="-610235">
              <a:lnSpc>
                <a:spcPct val="110000"/>
              </a:lnSpc>
              <a:spcBef>
                <a:spcPts val="100"/>
              </a:spcBef>
              <a:tabLst>
                <a:tab pos="622300" algn="l"/>
              </a:tabLst>
            </a:pPr>
            <a:r>
              <a:rPr sz="2400" b="1" spc="-5" dirty="0">
                <a:latin typeface="Gill Sans MT"/>
                <a:cs typeface="Gill Sans MT"/>
              </a:rPr>
              <a:t>5.	</a:t>
            </a:r>
            <a:r>
              <a:rPr sz="2400" b="1" spc="-15" dirty="0">
                <a:latin typeface="Gill Sans MT"/>
                <a:cs typeface="Gill Sans MT"/>
              </a:rPr>
              <a:t>Revise </a:t>
            </a:r>
            <a:r>
              <a:rPr sz="2400" b="1" dirty="0">
                <a:latin typeface="Gill Sans MT"/>
                <a:cs typeface="Gill Sans MT"/>
              </a:rPr>
              <a:t>PULSO … si </a:t>
            </a:r>
            <a:r>
              <a:rPr sz="2400" b="1" spc="-35" dirty="0">
                <a:latin typeface="Gill Sans MT"/>
                <a:cs typeface="Gill Sans MT"/>
              </a:rPr>
              <a:t>hay  </a:t>
            </a:r>
            <a:r>
              <a:rPr sz="2400" b="1" spc="-5" dirty="0">
                <a:latin typeface="Gill Sans MT"/>
                <a:cs typeface="Gill Sans MT"/>
              </a:rPr>
              <a:t>ausencia </a:t>
            </a:r>
            <a:r>
              <a:rPr sz="2400" b="1" dirty="0">
                <a:latin typeface="Gill Sans MT"/>
                <a:cs typeface="Gill Sans MT"/>
              </a:rPr>
              <a:t>comience</a:t>
            </a:r>
            <a:r>
              <a:rPr sz="2400" b="1" spc="-4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masaje  cardiaco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34430" y="3807459"/>
            <a:ext cx="3156711" cy="22647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30290" y="1357375"/>
            <a:ext cx="2432939" cy="2536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497535"/>
            <a:ext cx="514794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82244" y="1347025"/>
            <a:ext cx="8361680" cy="2952115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622300" indent="-609600">
              <a:lnSpc>
                <a:spcPct val="100000"/>
              </a:lnSpc>
              <a:spcBef>
                <a:spcPts val="675"/>
              </a:spcBef>
              <a:buAutoNum type="arabicPeriod" startAt="6"/>
              <a:tabLst>
                <a:tab pos="621665" algn="l"/>
                <a:tab pos="622300" algn="l"/>
                <a:tab pos="1894839" algn="l"/>
                <a:tab pos="2680970" algn="l"/>
                <a:tab pos="3098800" algn="l"/>
                <a:tab pos="4262120" algn="l"/>
                <a:tab pos="5331460" algn="l"/>
                <a:tab pos="6421755" algn="l"/>
                <a:tab pos="7084695" algn="l"/>
              </a:tabLst>
            </a:pPr>
            <a:r>
              <a:rPr sz="2400" b="1" spc="-5" dirty="0">
                <a:latin typeface="Gill Sans MT"/>
                <a:cs typeface="Gill Sans MT"/>
              </a:rPr>
              <a:t>Ubiq</a:t>
            </a:r>
            <a:r>
              <a:rPr sz="2400" b="1" spc="5" dirty="0">
                <a:latin typeface="Gill Sans MT"/>
                <a:cs typeface="Gill Sans MT"/>
              </a:rPr>
              <a:t>u</a:t>
            </a:r>
            <a:r>
              <a:rPr sz="2400" b="1" dirty="0">
                <a:latin typeface="Gill Sans MT"/>
                <a:cs typeface="Gill Sans MT"/>
              </a:rPr>
              <a:t>e	t</a:t>
            </a:r>
            <a:r>
              <a:rPr sz="2400" b="1" spc="-60" dirty="0">
                <a:latin typeface="Gill Sans MT"/>
                <a:cs typeface="Gill Sans MT"/>
              </a:rPr>
              <a:t>r</a:t>
            </a:r>
            <a:r>
              <a:rPr sz="2400" b="1" dirty="0">
                <a:latin typeface="Gill Sans MT"/>
                <a:cs typeface="Gill Sans MT"/>
              </a:rPr>
              <a:t>es	o	cuat</a:t>
            </a:r>
            <a:r>
              <a:rPr sz="2400" b="1" spc="-65" dirty="0">
                <a:latin typeface="Gill Sans MT"/>
                <a:cs typeface="Gill Sans MT"/>
              </a:rPr>
              <a:t>r</a:t>
            </a:r>
            <a:r>
              <a:rPr sz="2400" b="1" dirty="0">
                <a:latin typeface="Gill Sans MT"/>
                <a:cs typeface="Gill Sans MT"/>
              </a:rPr>
              <a:t>o	dedos	a</a:t>
            </a:r>
            <a:r>
              <a:rPr sz="2400" b="1" spc="-25" dirty="0">
                <a:latin typeface="Gill Sans MT"/>
                <a:cs typeface="Gill Sans MT"/>
              </a:rPr>
              <a:t>r</a:t>
            </a:r>
            <a:r>
              <a:rPr sz="2400" b="1" spc="-5" dirty="0">
                <a:latin typeface="Gill Sans MT"/>
                <a:cs typeface="Gill Sans MT"/>
              </a:rPr>
              <a:t>rib</a:t>
            </a:r>
            <a:r>
              <a:rPr sz="2400" b="1" dirty="0">
                <a:latin typeface="Gill Sans MT"/>
                <a:cs typeface="Gill Sans MT"/>
              </a:rPr>
              <a:t>a	</a:t>
            </a:r>
            <a:r>
              <a:rPr sz="2400" b="1" spc="-10" dirty="0">
                <a:latin typeface="Gill Sans MT"/>
                <a:cs typeface="Gill Sans MT"/>
              </a:rPr>
              <a:t>d</a:t>
            </a:r>
            <a:r>
              <a:rPr sz="2400" b="1" dirty="0">
                <a:latin typeface="Gill Sans MT"/>
                <a:cs typeface="Gill Sans MT"/>
              </a:rPr>
              <a:t>el	</a:t>
            </a:r>
            <a:r>
              <a:rPr sz="2400" b="1" spc="-30" dirty="0">
                <a:latin typeface="Gill Sans MT"/>
                <a:cs typeface="Gill Sans MT"/>
              </a:rPr>
              <a:t>a</a:t>
            </a:r>
            <a:r>
              <a:rPr sz="2400" b="1" dirty="0">
                <a:latin typeface="Gill Sans MT"/>
                <a:cs typeface="Gill Sans MT"/>
              </a:rPr>
              <a:t>péndice</a:t>
            </a:r>
            <a:endParaRPr sz="2400">
              <a:latin typeface="Gill Sans MT"/>
              <a:cs typeface="Gill Sans MT"/>
            </a:endParaRPr>
          </a:p>
          <a:p>
            <a:pPr marL="622300">
              <a:lnSpc>
                <a:spcPct val="100000"/>
              </a:lnSpc>
              <a:spcBef>
                <a:spcPts val="580"/>
              </a:spcBef>
            </a:pPr>
            <a:r>
              <a:rPr sz="2400" b="1" spc="-10" dirty="0">
                <a:latin typeface="Gill Sans MT"/>
                <a:cs typeface="Gill Sans MT"/>
              </a:rPr>
              <a:t>xifoides </a:t>
            </a:r>
            <a:r>
              <a:rPr sz="2400" b="1" dirty="0">
                <a:latin typeface="Gill Sans MT"/>
                <a:cs typeface="Gill Sans MT"/>
              </a:rPr>
              <a:t>y de </a:t>
            </a:r>
            <a:r>
              <a:rPr sz="2400" b="1" spc="-5" dirty="0">
                <a:latin typeface="Gill Sans MT"/>
                <a:cs typeface="Gill Sans MT"/>
              </a:rPr>
              <a:t>30 masajes</a:t>
            </a:r>
            <a:r>
              <a:rPr sz="2400" b="1" spc="1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cardiacos</a:t>
            </a:r>
            <a:endParaRPr sz="2400">
              <a:latin typeface="Gill Sans MT"/>
              <a:cs typeface="Gill Sans MT"/>
            </a:endParaRPr>
          </a:p>
          <a:p>
            <a:pPr marL="622300" indent="-609600">
              <a:lnSpc>
                <a:spcPct val="100000"/>
              </a:lnSpc>
              <a:spcBef>
                <a:spcPts val="1150"/>
              </a:spcBef>
              <a:buAutoNum type="arabicPeriod" startAt="7"/>
              <a:tabLst>
                <a:tab pos="621665" algn="l"/>
                <a:tab pos="622300" algn="l"/>
              </a:tabLst>
            </a:pPr>
            <a:r>
              <a:rPr sz="2400" b="1" dirty="0">
                <a:latin typeface="Gill Sans MT"/>
                <a:cs typeface="Gill Sans MT"/>
              </a:rPr>
              <a:t>Embarazadas </a:t>
            </a:r>
            <a:r>
              <a:rPr sz="2400" b="1" spc="-5" dirty="0">
                <a:latin typeface="Gill Sans MT"/>
                <a:cs typeface="Gill Sans MT"/>
              </a:rPr>
              <a:t>3cm </a:t>
            </a:r>
            <a:r>
              <a:rPr sz="2400" b="1" dirty="0">
                <a:latin typeface="Gill Sans MT"/>
                <a:cs typeface="Gill Sans MT"/>
              </a:rPr>
              <a:t>más </a:t>
            </a:r>
            <a:r>
              <a:rPr sz="2400" b="1" spc="-10" dirty="0">
                <a:latin typeface="Gill Sans MT"/>
                <a:cs typeface="Gill Sans MT"/>
              </a:rPr>
              <a:t>arriba </a:t>
            </a:r>
            <a:r>
              <a:rPr sz="2400" b="1" dirty="0">
                <a:latin typeface="Gill Sans MT"/>
                <a:cs typeface="Gill Sans MT"/>
              </a:rPr>
              <a:t>del punto</a:t>
            </a:r>
            <a:r>
              <a:rPr sz="2400" b="1" spc="-35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normal</a:t>
            </a:r>
            <a:endParaRPr sz="2400">
              <a:latin typeface="Gill Sans MT"/>
              <a:cs typeface="Gill Sans MT"/>
            </a:endParaRPr>
          </a:p>
          <a:p>
            <a:pPr marL="622300" marR="4946015" indent="-609600">
              <a:lnSpc>
                <a:spcPts val="4029"/>
              </a:lnSpc>
              <a:spcBef>
                <a:spcPts val="330"/>
              </a:spcBef>
              <a:buAutoNum type="arabicPeriod" startAt="7"/>
              <a:tabLst>
                <a:tab pos="621665" algn="l"/>
                <a:tab pos="622300" algn="l"/>
              </a:tabLst>
            </a:pPr>
            <a:r>
              <a:rPr sz="2400" b="1" dirty="0">
                <a:latin typeface="Gill Sans MT"/>
                <a:cs typeface="Gill Sans MT"/>
              </a:rPr>
              <a:t>Continúe con</a:t>
            </a:r>
            <a:r>
              <a:rPr sz="2400" b="1" spc="-11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ciclos  de </a:t>
            </a:r>
            <a:r>
              <a:rPr sz="2400" b="1" spc="-5" dirty="0">
                <a:latin typeface="Gill Sans MT"/>
                <a:cs typeface="Gill Sans MT"/>
              </a:rPr>
              <a:t>30</a:t>
            </a:r>
            <a:r>
              <a:rPr sz="2400" b="1" spc="-3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masajes</a:t>
            </a:r>
            <a:endParaRPr sz="2400">
              <a:latin typeface="Gill Sans MT"/>
              <a:cs typeface="Gill Sans MT"/>
            </a:endParaRPr>
          </a:p>
          <a:p>
            <a:pPr marL="622300">
              <a:lnSpc>
                <a:spcPct val="100000"/>
              </a:lnSpc>
              <a:spcBef>
                <a:spcPts val="830"/>
              </a:spcBef>
            </a:pPr>
            <a:r>
              <a:rPr sz="2400" b="1" dirty="0">
                <a:latin typeface="Gill Sans MT"/>
                <a:cs typeface="Gill Sans MT"/>
              </a:rPr>
              <a:t>y 2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respiraciones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39160" y="3551128"/>
            <a:ext cx="2646032" cy="25498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2044" y="231140"/>
            <a:ext cx="350266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PRINCIPIOS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952644" y="2702869"/>
            <a:ext cx="1110615" cy="354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760"/>
              </a:lnSpc>
            </a:pPr>
            <a:r>
              <a:rPr sz="2500" b="1" spc="-5" dirty="0">
                <a:latin typeface="Arial"/>
                <a:cs typeface="Arial"/>
              </a:rPr>
              <a:t>bj</a:t>
            </a:r>
            <a:r>
              <a:rPr sz="2500" b="1" dirty="0">
                <a:latin typeface="Arial"/>
                <a:cs typeface="Arial"/>
              </a:rPr>
              <a:t>e</a:t>
            </a:r>
            <a:r>
              <a:rPr sz="2500" b="1" spc="-5" dirty="0">
                <a:latin typeface="Arial"/>
                <a:cs typeface="Arial"/>
              </a:rPr>
              <a:t>tivo.</a:t>
            </a:r>
            <a:endParaRPr sz="25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642" y="1301241"/>
            <a:ext cx="7792720" cy="4508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Antes de colocar </a:t>
            </a:r>
            <a:r>
              <a:rPr sz="2700" b="1" spc="-10" dirty="0">
                <a:solidFill>
                  <a:srgbClr val="CC0000"/>
                </a:solidFill>
                <a:latin typeface="Gill Sans MT"/>
                <a:cs typeface="Gill Sans MT"/>
              </a:rPr>
              <a:t>vendaje </a:t>
            </a: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tenga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en cuenta</a:t>
            </a:r>
            <a:r>
              <a:rPr sz="2700" b="1" spc="-6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que: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335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Retirar anillos, brazaletes, relojes,</a:t>
            </a:r>
            <a:r>
              <a:rPr sz="2500" b="1" spc="6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etc.</a:t>
            </a:r>
            <a:endParaRPr sz="2500">
              <a:latin typeface="Arial"/>
              <a:cs typeface="Arial"/>
            </a:endParaRPr>
          </a:p>
          <a:p>
            <a:pPr marL="331470" indent="-31940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La tensi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n del vendaje es de acuerdo </a:t>
            </a:r>
            <a:r>
              <a:rPr sz="2500" b="1" dirty="0">
                <a:latin typeface="Arial"/>
                <a:cs typeface="Arial"/>
              </a:rPr>
              <a:t>al</a:t>
            </a:r>
            <a:r>
              <a:rPr sz="2500" b="1" spc="10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o</a:t>
            </a:r>
            <a:endParaRPr sz="2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650">
              <a:latin typeface="Times New Roman"/>
              <a:cs typeface="Times New Roman"/>
            </a:endParaRPr>
          </a:p>
          <a:p>
            <a:pPr marL="861694" lvl="1" indent="-319405">
              <a:lnSpc>
                <a:spcPct val="100000"/>
              </a:lnSpc>
              <a:buFont typeface="Arial"/>
              <a:buChar char="•"/>
              <a:tabLst>
                <a:tab pos="861694" algn="l"/>
                <a:tab pos="862330" algn="l"/>
                <a:tab pos="4585335" algn="l"/>
                <a:tab pos="5499735" algn="l"/>
              </a:tabLst>
            </a:pPr>
            <a:r>
              <a:rPr sz="2500" b="1" spc="-5" dirty="0">
                <a:latin typeface="Arial"/>
                <a:cs typeface="Arial"/>
              </a:rPr>
              <a:t>Fijar</a:t>
            </a:r>
            <a:r>
              <a:rPr sz="2500" b="1" spc="5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ap</a:t>
            </a:r>
            <a:r>
              <a:rPr sz="2500" b="1" spc="-5" dirty="0">
                <a:latin typeface="Gill Sans MT"/>
                <a:cs typeface="Gill Sans MT"/>
              </a:rPr>
              <a:t>ó</a:t>
            </a:r>
            <a:r>
              <a:rPr sz="2500" b="1" spc="-5" dirty="0">
                <a:latin typeface="Arial"/>
                <a:cs typeface="Arial"/>
              </a:rPr>
              <a:t>sitos:	-&gt;	M</a:t>
            </a:r>
            <a:r>
              <a:rPr sz="2500" b="1" spc="-5" dirty="0">
                <a:latin typeface="Gill Sans MT"/>
                <a:cs typeface="Gill Sans MT"/>
              </a:rPr>
              <a:t>í</a:t>
            </a:r>
            <a:r>
              <a:rPr sz="2500" b="1" spc="-5" dirty="0">
                <a:latin typeface="Arial"/>
                <a:cs typeface="Arial"/>
              </a:rPr>
              <a:t>nima.</a:t>
            </a:r>
            <a:endParaRPr sz="2500">
              <a:latin typeface="Arial"/>
              <a:cs typeface="Arial"/>
            </a:endParaRPr>
          </a:p>
          <a:p>
            <a:pPr marL="861694" lvl="1" indent="-319405">
              <a:lnSpc>
                <a:spcPct val="100000"/>
              </a:lnSpc>
              <a:spcBef>
                <a:spcPts val="625"/>
              </a:spcBef>
              <a:buFont typeface="Arial"/>
              <a:buChar char="•"/>
              <a:tabLst>
                <a:tab pos="861694" algn="l"/>
                <a:tab pos="862330" algn="l"/>
                <a:tab pos="3670300" algn="l"/>
                <a:tab pos="4585335" algn="l"/>
              </a:tabLst>
            </a:pPr>
            <a:r>
              <a:rPr sz="2500" b="1" spc="-5" dirty="0">
                <a:latin typeface="Arial"/>
                <a:cs typeface="Arial"/>
              </a:rPr>
              <a:t>Inmovilizar:	-&gt;	Media.</a:t>
            </a:r>
            <a:endParaRPr sz="2500">
              <a:latin typeface="Arial"/>
              <a:cs typeface="Arial"/>
            </a:endParaRPr>
          </a:p>
          <a:p>
            <a:pPr marL="861694" lvl="1" indent="-31940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861694" algn="l"/>
                <a:tab pos="862330" algn="l"/>
                <a:tab pos="4585335" algn="l"/>
                <a:tab pos="5499735" algn="l"/>
              </a:tabLst>
            </a:pPr>
            <a:r>
              <a:rPr sz="2500" b="1" spc="-5" dirty="0">
                <a:latin typeface="Arial"/>
                <a:cs typeface="Arial"/>
              </a:rPr>
              <a:t>Control</a:t>
            </a:r>
            <a:r>
              <a:rPr sz="2500" b="1" spc="65" dirty="0">
                <a:latin typeface="Arial"/>
                <a:cs typeface="Arial"/>
              </a:rPr>
              <a:t> </a:t>
            </a:r>
            <a:r>
              <a:rPr sz="2500" b="1" spc="-5" dirty="0">
                <a:latin typeface="Arial"/>
                <a:cs typeface="Arial"/>
              </a:rPr>
              <a:t>Hemorragia:	-&gt;	M</a:t>
            </a:r>
            <a:r>
              <a:rPr sz="2500" b="1" spc="-5" dirty="0">
                <a:latin typeface="Gill Sans MT"/>
                <a:cs typeface="Gill Sans MT"/>
              </a:rPr>
              <a:t>á</a:t>
            </a:r>
            <a:r>
              <a:rPr sz="2500" b="1" spc="-5" dirty="0">
                <a:latin typeface="Arial"/>
                <a:cs typeface="Arial"/>
              </a:rPr>
              <a:t>xima</a:t>
            </a:r>
            <a:endParaRPr sz="25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"/>
              </a:spcBef>
              <a:buFont typeface="Arial"/>
              <a:buChar char="•"/>
            </a:pPr>
            <a:endParaRPr sz="3650">
              <a:latin typeface="Times New Roman"/>
              <a:cs typeface="Times New Roman"/>
            </a:endParaRPr>
          </a:p>
          <a:p>
            <a:pPr marL="331470" indent="-319405">
              <a:lnSpc>
                <a:spcPct val="100000"/>
              </a:lnSpc>
              <a:buFont typeface="Arial"/>
              <a:buChar char="•"/>
              <a:tabLst>
                <a:tab pos="330835" algn="l"/>
                <a:tab pos="332105" algn="l"/>
              </a:tabLst>
            </a:pPr>
            <a:r>
              <a:rPr sz="2500" b="1" spc="-5" dirty="0">
                <a:latin typeface="Arial"/>
                <a:cs typeface="Arial"/>
              </a:rPr>
              <a:t>Debe ser f</a:t>
            </a:r>
            <a:r>
              <a:rPr sz="2500" b="1" spc="-5" dirty="0">
                <a:latin typeface="Gill Sans MT"/>
                <a:cs typeface="Gill Sans MT"/>
              </a:rPr>
              <a:t>á</a:t>
            </a:r>
            <a:r>
              <a:rPr sz="2500" b="1" spc="-5" dirty="0">
                <a:latin typeface="Arial"/>
                <a:cs typeface="Arial"/>
              </a:rPr>
              <a:t>cil de </a:t>
            </a:r>
            <a:r>
              <a:rPr sz="2500" b="1" dirty="0">
                <a:latin typeface="Arial"/>
                <a:cs typeface="Arial"/>
              </a:rPr>
              <a:t>aplicar </a:t>
            </a:r>
            <a:r>
              <a:rPr sz="2500" b="1" spc="-5" dirty="0">
                <a:latin typeface="Arial"/>
                <a:cs typeface="Arial"/>
              </a:rPr>
              <a:t>y</a:t>
            </a:r>
            <a:r>
              <a:rPr sz="2500" b="1" spc="25" dirty="0">
                <a:latin typeface="Arial"/>
                <a:cs typeface="Arial"/>
              </a:rPr>
              <a:t> </a:t>
            </a:r>
            <a:r>
              <a:rPr sz="2500" b="1" spc="-20" dirty="0">
                <a:latin typeface="Arial"/>
                <a:cs typeface="Arial"/>
              </a:rPr>
              <a:t>retirar.</a:t>
            </a:r>
            <a:endParaRPr sz="25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79106" y="2826384"/>
            <a:ext cx="2804414" cy="2592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4184903" y="2535935"/>
            <a:ext cx="5193792" cy="10393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110228" y="2613659"/>
            <a:ext cx="3700272" cy="643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239005" y="2644266"/>
            <a:ext cx="3277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9420" indent="-42672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438784" algn="l"/>
                <a:tab pos="439420" algn="l"/>
              </a:tabLst>
            </a:pPr>
            <a:r>
              <a:rPr sz="2400" b="1" spc="-5" dirty="0">
                <a:latin typeface="Gill Sans MT"/>
                <a:cs typeface="Gill Sans MT"/>
              </a:rPr>
              <a:t>Limpieza </a:t>
            </a:r>
            <a:r>
              <a:rPr sz="2400" b="1" dirty="0">
                <a:latin typeface="Gill Sans MT"/>
                <a:cs typeface="Gill Sans MT"/>
              </a:rPr>
              <a:t>con</a:t>
            </a:r>
            <a:r>
              <a:rPr sz="2400" b="1" spc="-90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dedos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92352" y="1066799"/>
            <a:ext cx="1234440" cy="1336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4859" y="806195"/>
            <a:ext cx="2493264" cy="21442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45183" y="1034618"/>
            <a:ext cx="10433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A.</a:t>
            </a:r>
            <a:endParaRPr sz="80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787" y="3182111"/>
            <a:ext cx="3686555" cy="29032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4489" y="3107308"/>
            <a:ext cx="3683380" cy="29001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95315" y="4061459"/>
            <a:ext cx="3506724" cy="4754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20640" y="4021835"/>
            <a:ext cx="3713988" cy="6431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48783" y="4052061"/>
            <a:ext cx="3290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4470" indent="-192405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205104" algn="l"/>
              </a:tabLst>
            </a:pPr>
            <a:r>
              <a:rPr sz="2400" b="1" dirty="0">
                <a:latin typeface="Gill Sans MT"/>
                <a:cs typeface="Gill Sans MT"/>
              </a:rPr>
              <a:t>Maniobra de</a:t>
            </a:r>
            <a:r>
              <a:rPr sz="2400" b="1" spc="-114" dirty="0">
                <a:latin typeface="Gill Sans MT"/>
                <a:cs typeface="Gill Sans MT"/>
              </a:rPr>
              <a:t> </a:t>
            </a:r>
            <a:r>
              <a:rPr sz="2400" b="1" dirty="0">
                <a:latin typeface="Gill Sans MT"/>
                <a:cs typeface="Gill Sans MT"/>
              </a:rPr>
              <a:t>Hemlich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99688" y="1406651"/>
            <a:ext cx="3793236" cy="1028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518915" y="1484375"/>
            <a:ext cx="2735580" cy="10728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652773" y="1515236"/>
            <a:ext cx="23069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990" indent="-161925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174625" algn="l"/>
              </a:tabLst>
            </a:pPr>
            <a:r>
              <a:rPr sz="2400" b="1" spc="5" dirty="0">
                <a:latin typeface="Gill Sans MT"/>
                <a:cs typeface="Gill Sans MT"/>
              </a:rPr>
              <a:t>Apertura</a:t>
            </a:r>
            <a:r>
              <a:rPr sz="2400" b="1" spc="-7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Boca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85216" y="2482595"/>
            <a:ext cx="9044940" cy="36332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1583" y="2503931"/>
            <a:ext cx="7901940" cy="35006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292484" y="2579996"/>
            <a:ext cx="1751330" cy="39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sz="2700" b="1" dirty="0">
                <a:latin typeface="Gill Sans MT"/>
                <a:cs typeface="Gill Sans MT"/>
              </a:rPr>
              <a:t>po</a:t>
            </a:r>
            <a:r>
              <a:rPr sz="2700" b="1" spc="-9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extraño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26276" y="1521205"/>
            <a:ext cx="3067811" cy="4191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2352" y="1066799"/>
            <a:ext cx="1234440" cy="13365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4859" y="806195"/>
            <a:ext cx="2493264" cy="21442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8657" y="1034618"/>
            <a:ext cx="5666740" cy="47244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882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A.</a:t>
            </a:r>
            <a:endParaRPr sz="8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75"/>
              </a:spcBef>
            </a:pPr>
            <a:r>
              <a:rPr sz="2700" b="1" spc="-5" dirty="0">
                <a:latin typeface="Gill Sans MT"/>
                <a:cs typeface="Gill Sans MT"/>
              </a:rPr>
              <a:t>Obstrucción de la </a:t>
            </a:r>
            <a:r>
              <a:rPr sz="2700" b="1" dirty="0">
                <a:latin typeface="Gill Sans MT"/>
                <a:cs typeface="Gill Sans MT"/>
              </a:rPr>
              <a:t>vía </a:t>
            </a:r>
            <a:r>
              <a:rPr sz="2700" b="1" spc="-15" dirty="0">
                <a:latin typeface="Gill Sans MT"/>
                <a:cs typeface="Gill Sans MT"/>
              </a:rPr>
              <a:t>área </a:t>
            </a:r>
            <a:r>
              <a:rPr sz="2700" b="1" dirty="0">
                <a:latin typeface="Gill Sans MT"/>
                <a:cs typeface="Gill Sans MT"/>
              </a:rPr>
              <a:t>por cuer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Maniobra de</a:t>
            </a:r>
            <a:r>
              <a:rPr sz="2700" b="1" spc="1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Hemlich</a:t>
            </a:r>
            <a:endParaRPr sz="2700">
              <a:latin typeface="Gill Sans MT"/>
              <a:cs typeface="Gill Sans MT"/>
            </a:endParaRPr>
          </a:p>
          <a:p>
            <a:pPr marL="227329" indent="-215265">
              <a:lnSpc>
                <a:spcPct val="100000"/>
              </a:lnSpc>
              <a:spcBef>
                <a:spcPts val="1620"/>
              </a:spcBef>
              <a:buFont typeface="Gill Sans MT"/>
              <a:buChar char="•"/>
              <a:tabLst>
                <a:tab pos="227965" algn="l"/>
              </a:tabLst>
            </a:pPr>
            <a:r>
              <a:rPr sz="2700" b="1" spc="-5" dirty="0">
                <a:latin typeface="Gill Sans MT"/>
                <a:cs typeface="Gill Sans MT"/>
              </a:rPr>
              <a:t>Consciente:</a:t>
            </a:r>
            <a:r>
              <a:rPr sz="2700" b="1" spc="-254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Procedimiento</a:t>
            </a:r>
            <a:endParaRPr sz="2700">
              <a:latin typeface="Gill Sans MT"/>
              <a:cs typeface="Gill Sans MT"/>
            </a:endParaRPr>
          </a:p>
          <a:p>
            <a:pPr marL="227965" marR="2172970" indent="-227965">
              <a:lnSpc>
                <a:spcPct val="150000"/>
              </a:lnSpc>
              <a:buFont typeface="Gill Sans MT"/>
              <a:buChar char="•"/>
              <a:tabLst>
                <a:tab pos="227965" algn="l"/>
              </a:tabLst>
            </a:pPr>
            <a:r>
              <a:rPr sz="2700" b="1" dirty="0">
                <a:latin typeface="Gill Sans MT"/>
                <a:cs typeface="Gill Sans MT"/>
              </a:rPr>
              <a:t>Inconsciente:  </a:t>
            </a:r>
            <a:r>
              <a:rPr sz="2700" b="1" spc="-5" dirty="0">
                <a:latin typeface="Gill Sans MT"/>
                <a:cs typeface="Gill Sans MT"/>
              </a:rPr>
              <a:t>Maniobras </a:t>
            </a:r>
            <a:r>
              <a:rPr sz="2700" b="1" dirty="0">
                <a:latin typeface="Gill Sans MT"/>
                <a:cs typeface="Gill Sans MT"/>
              </a:rPr>
              <a:t>de</a:t>
            </a:r>
            <a:r>
              <a:rPr sz="2700" b="1" spc="-30" dirty="0">
                <a:latin typeface="Gill Sans MT"/>
                <a:cs typeface="Gill Sans MT"/>
              </a:rPr>
              <a:t> </a:t>
            </a:r>
            <a:r>
              <a:rPr sz="2700" b="1" spc="-80" dirty="0">
                <a:latin typeface="Gill Sans MT"/>
                <a:cs typeface="Gill Sans MT"/>
              </a:rPr>
              <a:t>R.C.P.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4347971" y="1719071"/>
            <a:ext cx="5193791" cy="2209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42815" y="2103119"/>
            <a:ext cx="5497068" cy="1545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25696" y="3925823"/>
            <a:ext cx="5100828" cy="26974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2064" y="4347971"/>
            <a:ext cx="5408676" cy="19568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399915" y="2142565"/>
            <a:ext cx="5034915" cy="39166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3495" algn="just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Coloque el puño de una </a:t>
            </a:r>
            <a:r>
              <a:rPr sz="2700" b="1" dirty="0">
                <a:latin typeface="Gill Sans MT"/>
                <a:cs typeface="Gill Sans MT"/>
              </a:rPr>
              <a:t>mano  </a:t>
            </a:r>
            <a:r>
              <a:rPr sz="2700" b="1" spc="-5" dirty="0">
                <a:latin typeface="Gill Sans MT"/>
                <a:cs typeface="Gill Sans MT"/>
              </a:rPr>
              <a:t>en </a:t>
            </a:r>
            <a:r>
              <a:rPr sz="2700" b="1" dirty="0">
                <a:latin typeface="Gill Sans MT"/>
                <a:cs typeface="Gill Sans MT"/>
              </a:rPr>
              <a:t>medio </a:t>
            </a:r>
            <a:r>
              <a:rPr sz="2700" b="1" spc="-5" dirty="0">
                <a:latin typeface="Gill Sans MT"/>
                <a:cs typeface="Gill Sans MT"/>
              </a:rPr>
              <a:t>del </a:t>
            </a:r>
            <a:r>
              <a:rPr sz="2700" b="1" dirty="0">
                <a:latin typeface="Gill Sans MT"/>
                <a:cs typeface="Gill Sans MT"/>
              </a:rPr>
              <a:t>abdomen. </a:t>
            </a:r>
            <a:r>
              <a:rPr sz="2700" b="1" spc="-40" dirty="0">
                <a:latin typeface="Gill Sans MT"/>
                <a:cs typeface="Gill Sans MT"/>
              </a:rPr>
              <a:t>Apoye  </a:t>
            </a:r>
            <a:r>
              <a:rPr sz="2700" b="1" dirty="0">
                <a:latin typeface="Gill Sans MT"/>
                <a:cs typeface="Gill Sans MT"/>
              </a:rPr>
              <a:t>con la </a:t>
            </a:r>
            <a:r>
              <a:rPr sz="2700" b="1" spc="-5" dirty="0">
                <a:latin typeface="Gill Sans MT"/>
                <a:cs typeface="Gill Sans MT"/>
              </a:rPr>
              <a:t>otra </a:t>
            </a:r>
            <a:r>
              <a:rPr sz="2700" b="1" dirty="0">
                <a:latin typeface="Gill Sans MT"/>
                <a:cs typeface="Gill Sans MT"/>
              </a:rPr>
              <a:t>mano!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</a:pPr>
            <a:endParaRPr sz="31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3800">
              <a:latin typeface="Times New Roman"/>
              <a:cs typeface="Times New Roman"/>
            </a:endParaRPr>
          </a:p>
          <a:p>
            <a:pPr marL="90805" marR="5080" algn="just">
              <a:lnSpc>
                <a:spcPct val="100000"/>
              </a:lnSpc>
              <a:spcBef>
                <a:spcPts val="5"/>
              </a:spcBef>
            </a:pPr>
            <a:r>
              <a:rPr sz="2700" b="1" spc="-15" dirty="0">
                <a:latin typeface="Gill Sans MT"/>
                <a:cs typeface="Gill Sans MT"/>
              </a:rPr>
              <a:t>Haga</a:t>
            </a:r>
            <a:r>
              <a:rPr sz="2700" b="1" spc="72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presión </a:t>
            </a:r>
            <a:r>
              <a:rPr sz="2700" b="1" spc="-5" dirty="0">
                <a:latin typeface="Gill Sans MT"/>
                <a:cs typeface="Gill Sans MT"/>
              </a:rPr>
              <a:t>firme en un  </a:t>
            </a:r>
            <a:r>
              <a:rPr sz="2700" b="1" dirty="0">
                <a:latin typeface="Gill Sans MT"/>
                <a:cs typeface="Gill Sans MT"/>
              </a:rPr>
              <a:t>ángulo </a:t>
            </a:r>
            <a:r>
              <a:rPr sz="2700" b="1" spc="-10" dirty="0">
                <a:latin typeface="Gill Sans MT"/>
                <a:cs typeface="Gill Sans MT"/>
              </a:rPr>
              <a:t>de </a:t>
            </a:r>
            <a:r>
              <a:rPr sz="2700" b="1" spc="-5" dirty="0">
                <a:latin typeface="Gill Sans MT"/>
                <a:cs typeface="Gill Sans MT"/>
              </a:rPr>
              <a:t>45º hacia arriba.  Repita de </a:t>
            </a:r>
            <a:r>
              <a:rPr sz="2700" b="1" dirty="0">
                <a:latin typeface="Gill Sans MT"/>
                <a:cs typeface="Gill Sans MT"/>
              </a:rPr>
              <a:t>6 a </a:t>
            </a:r>
            <a:r>
              <a:rPr sz="2700" b="1" spc="-5" dirty="0">
                <a:latin typeface="Gill Sans MT"/>
                <a:cs typeface="Gill Sans MT"/>
              </a:rPr>
              <a:t>10 </a:t>
            </a:r>
            <a:r>
              <a:rPr sz="2700" b="1" spc="-15" dirty="0">
                <a:latin typeface="Gill Sans MT"/>
                <a:cs typeface="Gill Sans MT"/>
              </a:rPr>
              <a:t>veces </a:t>
            </a:r>
            <a:r>
              <a:rPr sz="2700" b="1" dirty="0">
                <a:latin typeface="Gill Sans MT"/>
                <a:cs typeface="Gill Sans MT"/>
              </a:rPr>
              <a:t>ó </a:t>
            </a:r>
            <a:r>
              <a:rPr sz="2700" b="1" spc="-5" dirty="0">
                <a:latin typeface="Gill Sans MT"/>
                <a:cs typeface="Gill Sans MT"/>
              </a:rPr>
              <a:t>hasta  que </a:t>
            </a:r>
            <a:r>
              <a:rPr sz="2700" b="1" spc="-20" dirty="0">
                <a:latin typeface="Gill Sans MT"/>
                <a:cs typeface="Gill Sans MT"/>
              </a:rPr>
              <a:t>arroje </a:t>
            </a:r>
            <a:r>
              <a:rPr sz="2700" b="1" spc="-5" dirty="0">
                <a:latin typeface="Gill Sans MT"/>
                <a:cs typeface="Gill Sans MT"/>
              </a:rPr>
              <a:t>el </a:t>
            </a:r>
            <a:r>
              <a:rPr sz="2700" b="1" dirty="0">
                <a:latin typeface="Gill Sans MT"/>
                <a:cs typeface="Gill Sans MT"/>
              </a:rPr>
              <a:t>cuerpo</a:t>
            </a:r>
            <a:r>
              <a:rPr sz="2700" b="1" spc="1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extraño!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85366" y="1991105"/>
            <a:ext cx="2403348" cy="42468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9412" y="821435"/>
            <a:ext cx="1234439" cy="13365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1920" y="560831"/>
            <a:ext cx="2493264" cy="21442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82244" y="789812"/>
            <a:ext cx="104330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spc="5" dirty="0">
                <a:solidFill>
                  <a:srgbClr val="CC0000"/>
                </a:solidFill>
                <a:latin typeface="Arial"/>
                <a:cs typeface="Arial"/>
              </a:rPr>
              <a:t>A.</a:t>
            </a:r>
            <a:endParaRPr sz="8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30" dirty="0"/>
              <a:t>PROCEDIMIENTO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867155" y="740663"/>
            <a:ext cx="1234440" cy="1336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9663" y="480059"/>
            <a:ext cx="2493264" cy="21442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19378" y="708736"/>
            <a:ext cx="1043940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spc="5" dirty="0">
                <a:solidFill>
                  <a:srgbClr val="CC0000"/>
                </a:solidFill>
                <a:latin typeface="Arial"/>
                <a:cs typeface="Arial"/>
              </a:rPr>
              <a:t>A.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51687" y="2172969"/>
            <a:ext cx="2530602" cy="31648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93180" y="1438401"/>
            <a:ext cx="3216021" cy="31379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9688" y="3613150"/>
            <a:ext cx="2530602" cy="2243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08885" y="231140"/>
            <a:ext cx="51479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b="1" spc="-30" dirty="0">
                <a:solidFill>
                  <a:srgbClr val="000099"/>
                </a:solidFill>
                <a:latin typeface="Gill Sans MT"/>
                <a:cs typeface="Gill Sans MT"/>
              </a:rPr>
              <a:t>PROCEDIMIENTO</a:t>
            </a:r>
            <a:endParaRPr sz="45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92352" y="1066799"/>
            <a:ext cx="1234440" cy="13365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84859" y="806195"/>
            <a:ext cx="2493264" cy="21442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45183" y="1034618"/>
            <a:ext cx="104330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A.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79106" y="3316096"/>
            <a:ext cx="1916683" cy="28714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7358" y="3479926"/>
            <a:ext cx="2928239" cy="2599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19423" y="1683257"/>
            <a:ext cx="4272914" cy="17156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577" y="1766061"/>
            <a:ext cx="3334638" cy="43279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24480" marR="5080" indent="-164973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POCISION </a:t>
            </a:r>
            <a:r>
              <a:rPr sz="4500" spc="-80" dirty="0"/>
              <a:t>LATERAL </a:t>
            </a:r>
            <a:r>
              <a:rPr sz="4500" dirty="0"/>
              <a:t>DE  </a:t>
            </a:r>
            <a:r>
              <a:rPr sz="4500" spc="-30" dirty="0"/>
              <a:t>SEGURIDAD</a:t>
            </a:r>
            <a:endParaRPr sz="4500"/>
          </a:p>
        </p:txBody>
      </p:sp>
      <p:sp>
        <p:nvSpPr>
          <p:cNvPr id="4" name="object 4"/>
          <p:cNvSpPr/>
          <p:nvPr/>
        </p:nvSpPr>
        <p:spPr>
          <a:xfrm>
            <a:off x="470916" y="2781299"/>
            <a:ext cx="5277612" cy="18790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96240" y="2778251"/>
            <a:ext cx="4258056" cy="19598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23443" y="2808477"/>
            <a:ext cx="3836035" cy="1708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6705" indent="-29464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06705" algn="l"/>
                <a:tab pos="307340" algn="l"/>
              </a:tabLst>
            </a:pPr>
            <a:r>
              <a:rPr sz="2400" b="1" spc="-5" dirty="0">
                <a:latin typeface="Gill Sans MT"/>
                <a:cs typeface="Gill Sans MT"/>
              </a:rPr>
              <a:t>Éxito </a:t>
            </a:r>
            <a:r>
              <a:rPr sz="2400" b="1" dirty="0">
                <a:latin typeface="Gill Sans MT"/>
                <a:cs typeface="Gill Sans MT"/>
              </a:rPr>
              <a:t>en la</a:t>
            </a:r>
            <a:r>
              <a:rPr sz="2400" b="1" spc="-40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ventilación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Font typeface="Gill Sans MT"/>
              <a:buChar char="•"/>
            </a:pPr>
            <a:endParaRPr sz="3000">
              <a:latin typeface="Times New Roman"/>
              <a:cs typeface="Times New Roman"/>
            </a:endParaRPr>
          </a:p>
          <a:p>
            <a:pPr marL="306705" marR="5080" indent="-294640">
              <a:lnSpc>
                <a:spcPct val="120000"/>
              </a:lnSpc>
              <a:spcBef>
                <a:spcPts val="5"/>
              </a:spcBef>
              <a:buFont typeface="Gill Sans MT"/>
              <a:buChar char="•"/>
              <a:tabLst>
                <a:tab pos="306705" algn="l"/>
                <a:tab pos="307340" algn="l"/>
              </a:tabLst>
            </a:pPr>
            <a:r>
              <a:rPr sz="2400" b="1" spc="-5" dirty="0">
                <a:latin typeface="Gill Sans MT"/>
                <a:cs typeface="Gill Sans MT"/>
              </a:rPr>
              <a:t>Reinicio </a:t>
            </a:r>
            <a:r>
              <a:rPr sz="2400" b="1" dirty="0">
                <a:latin typeface="Gill Sans MT"/>
                <a:cs typeface="Gill Sans MT"/>
              </a:rPr>
              <a:t>de la </a:t>
            </a:r>
            <a:r>
              <a:rPr sz="2400" b="1" spc="-10" dirty="0">
                <a:latin typeface="Gill Sans MT"/>
                <a:cs typeface="Gill Sans MT"/>
              </a:rPr>
              <a:t>ventilación  </a:t>
            </a:r>
            <a:r>
              <a:rPr sz="2400" b="1" spc="-5" dirty="0">
                <a:latin typeface="Gill Sans MT"/>
                <a:cs typeface="Gill Sans MT"/>
              </a:rPr>
              <a:t>espontánea</a:t>
            </a:r>
            <a:endParaRPr sz="24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8509" y="497535"/>
            <a:ext cx="8208009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EQUIPO DE</a:t>
            </a:r>
            <a:r>
              <a:rPr sz="4500" spc="-65" dirty="0"/>
              <a:t> </a:t>
            </a:r>
            <a:r>
              <a:rPr sz="4500" spc="-25" dirty="0"/>
              <a:t>BIOSEGURIDAD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289166" y="1480032"/>
            <a:ext cx="4165523" cy="42444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36923" y="4281042"/>
            <a:ext cx="2769489" cy="20576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12534" y="1742820"/>
            <a:ext cx="2888132" cy="31465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7045" y="414908"/>
            <a:ext cx="41109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RESPIRACION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2133600" y="1737359"/>
            <a:ext cx="3948684" cy="2691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07107" y="1824227"/>
            <a:ext cx="4236720" cy="24353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185797" y="1878583"/>
            <a:ext cx="3684904" cy="21043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95"/>
              </a:spcBef>
              <a:buFont typeface="Gill Sans MT"/>
              <a:buChar char="•"/>
              <a:tabLst>
                <a:tab pos="354965" algn="l"/>
                <a:tab pos="355600" algn="l"/>
              </a:tabLst>
            </a:pPr>
            <a:r>
              <a:rPr sz="3100" b="1" spc="-10" dirty="0">
                <a:latin typeface="Gill Sans MT"/>
                <a:cs typeface="Gill Sans MT"/>
              </a:rPr>
              <a:t>Boca </a:t>
            </a:r>
            <a:r>
              <a:rPr sz="3100" b="1" spc="-5" dirty="0">
                <a:latin typeface="Gill Sans MT"/>
                <a:cs typeface="Gill Sans MT"/>
              </a:rPr>
              <a:t>-</a:t>
            </a:r>
            <a:r>
              <a:rPr sz="3100" b="1" spc="10" dirty="0">
                <a:latin typeface="Gill Sans MT"/>
                <a:cs typeface="Gill Sans MT"/>
              </a:rPr>
              <a:t> </a:t>
            </a:r>
            <a:r>
              <a:rPr sz="3100" b="1" spc="-10" dirty="0">
                <a:latin typeface="Gill Sans MT"/>
                <a:cs typeface="Gill Sans MT"/>
              </a:rPr>
              <a:t>Boca</a:t>
            </a:r>
            <a:endParaRPr sz="3100">
              <a:latin typeface="Gill Sans MT"/>
              <a:cs typeface="Gill Sans MT"/>
            </a:endParaRPr>
          </a:p>
          <a:p>
            <a:pPr marL="355600" indent="-342900">
              <a:lnSpc>
                <a:spcPct val="100000"/>
              </a:lnSpc>
              <a:spcBef>
                <a:spcPts val="2605"/>
              </a:spcBef>
              <a:buFont typeface="Gill Sans MT"/>
              <a:buChar char="•"/>
              <a:tabLst>
                <a:tab pos="354965" algn="l"/>
                <a:tab pos="355600" algn="l"/>
              </a:tabLst>
            </a:pPr>
            <a:r>
              <a:rPr sz="3100" b="1" spc="-10" dirty="0">
                <a:latin typeface="Gill Sans MT"/>
                <a:cs typeface="Gill Sans MT"/>
              </a:rPr>
              <a:t>Boca </a:t>
            </a:r>
            <a:r>
              <a:rPr sz="3100" b="1" spc="-5" dirty="0">
                <a:latin typeface="Gill Sans MT"/>
                <a:cs typeface="Gill Sans MT"/>
              </a:rPr>
              <a:t>-</a:t>
            </a:r>
            <a:r>
              <a:rPr sz="3100" b="1" spc="10" dirty="0">
                <a:latin typeface="Gill Sans MT"/>
                <a:cs typeface="Gill Sans MT"/>
              </a:rPr>
              <a:t> </a:t>
            </a:r>
            <a:r>
              <a:rPr sz="3100" b="1" spc="-10" dirty="0">
                <a:latin typeface="Gill Sans MT"/>
                <a:cs typeface="Gill Sans MT"/>
              </a:rPr>
              <a:t>Nariz</a:t>
            </a:r>
            <a:endParaRPr sz="3100">
              <a:latin typeface="Gill Sans MT"/>
              <a:cs typeface="Gill Sans MT"/>
            </a:endParaRPr>
          </a:p>
          <a:p>
            <a:pPr marL="355600" indent="-342900">
              <a:lnSpc>
                <a:spcPct val="100000"/>
              </a:lnSpc>
              <a:spcBef>
                <a:spcPts val="2605"/>
              </a:spcBef>
              <a:buFont typeface="Gill Sans MT"/>
              <a:buChar char="•"/>
              <a:tabLst>
                <a:tab pos="354965" algn="l"/>
                <a:tab pos="355600" algn="l"/>
              </a:tabLst>
            </a:pPr>
            <a:r>
              <a:rPr sz="3100" b="1" spc="-10" dirty="0">
                <a:latin typeface="Gill Sans MT"/>
                <a:cs typeface="Gill Sans MT"/>
              </a:rPr>
              <a:t>Boca </a:t>
            </a:r>
            <a:r>
              <a:rPr sz="3100" b="1" spc="-5" dirty="0">
                <a:latin typeface="Gill Sans MT"/>
                <a:cs typeface="Gill Sans MT"/>
              </a:rPr>
              <a:t>- </a:t>
            </a:r>
            <a:r>
              <a:rPr sz="3100" b="1" spc="-10" dirty="0">
                <a:latin typeface="Gill Sans MT"/>
                <a:cs typeface="Gill Sans MT"/>
              </a:rPr>
              <a:t>Boca</a:t>
            </a:r>
            <a:r>
              <a:rPr sz="3100" b="1" spc="-15" dirty="0">
                <a:latin typeface="Gill Sans MT"/>
                <a:cs typeface="Gill Sans MT"/>
              </a:rPr>
              <a:t> </a:t>
            </a:r>
            <a:r>
              <a:rPr sz="3100" b="1" spc="-10" dirty="0">
                <a:latin typeface="Gill Sans MT"/>
                <a:cs typeface="Gill Sans MT"/>
              </a:rPr>
              <a:t>Nariz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8606" y="4925945"/>
            <a:ext cx="5841365" cy="1013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1130" marR="5080" indent="-139065">
              <a:lnSpc>
                <a:spcPct val="120100"/>
              </a:lnSpc>
              <a:spcBef>
                <a:spcPts val="95"/>
              </a:spcBef>
              <a:tabLst>
                <a:tab pos="1470660" algn="l"/>
              </a:tabLst>
            </a:pPr>
            <a:r>
              <a:rPr sz="2700" b="1" dirty="0">
                <a:latin typeface="Gill Sans MT"/>
                <a:cs typeface="Gill Sans MT"/>
              </a:rPr>
              <a:t>“La </a:t>
            </a:r>
            <a:r>
              <a:rPr sz="2700" b="1" spc="-5" dirty="0">
                <a:latin typeface="Gill Sans MT"/>
                <a:cs typeface="Gill Sans MT"/>
              </a:rPr>
              <a:t>respiración </a:t>
            </a:r>
            <a:r>
              <a:rPr sz="2700" b="1" dirty="0">
                <a:latin typeface="Gill Sans MT"/>
                <a:cs typeface="Gill Sans MT"/>
              </a:rPr>
              <a:t>artificial debe ser de  10</a:t>
            </a:r>
            <a:r>
              <a:rPr sz="2700" b="1" spc="-1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a</a:t>
            </a:r>
            <a:r>
              <a:rPr sz="2700" b="1" spc="1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12	</a:t>
            </a:r>
            <a:r>
              <a:rPr sz="2700" b="1" spc="-5" dirty="0">
                <a:latin typeface="Gill Sans MT"/>
                <a:cs typeface="Gill Sans MT"/>
              </a:rPr>
              <a:t>respiraciones </a:t>
            </a:r>
            <a:r>
              <a:rPr sz="2700" b="1" dirty="0">
                <a:latin typeface="Gill Sans MT"/>
                <a:cs typeface="Gill Sans MT"/>
              </a:rPr>
              <a:t>por</a:t>
            </a:r>
            <a:r>
              <a:rPr sz="2700" b="1" spc="-4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minuto”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491" y="986027"/>
            <a:ext cx="914400" cy="1350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729995"/>
            <a:ext cx="2238756" cy="2136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60019" y="958037"/>
            <a:ext cx="760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B</a:t>
            </a:r>
            <a:endParaRPr sz="8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922134" y="1766061"/>
            <a:ext cx="2452116" cy="19010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000620" y="4210811"/>
            <a:ext cx="2378836" cy="18578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7045" y="231140"/>
            <a:ext cx="41109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RESPIRACION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07491" y="986027"/>
            <a:ext cx="914400" cy="1350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29995"/>
            <a:ext cx="2238756" cy="2136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019" y="958037"/>
            <a:ext cx="760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B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888235" y="1638299"/>
            <a:ext cx="4821936" cy="19903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07464" y="1525523"/>
            <a:ext cx="4366260" cy="12283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941702" y="1555495"/>
            <a:ext cx="3937000" cy="9766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Gill Sans MT"/>
                <a:cs typeface="Gill Sans MT"/>
              </a:rPr>
              <a:t>Boca </a:t>
            </a:r>
            <a:r>
              <a:rPr sz="2400" b="1" spc="-10" dirty="0">
                <a:latin typeface="Gill Sans MT"/>
                <a:cs typeface="Gill Sans MT"/>
              </a:rPr>
              <a:t>dispositivo </a:t>
            </a:r>
            <a:r>
              <a:rPr sz="2400" b="1" dirty="0">
                <a:latin typeface="Gill Sans MT"/>
                <a:cs typeface="Gill Sans MT"/>
              </a:rPr>
              <a:t>de</a:t>
            </a:r>
            <a:r>
              <a:rPr sz="2400" b="1" spc="-10" dirty="0">
                <a:latin typeface="Gill Sans MT"/>
                <a:cs typeface="Gill Sans MT"/>
              </a:rPr>
              <a:t> </a:t>
            </a:r>
            <a:r>
              <a:rPr sz="2400" b="1" spc="-15" dirty="0">
                <a:latin typeface="Gill Sans MT"/>
                <a:cs typeface="Gill Sans MT"/>
              </a:rPr>
              <a:t>Barrera</a:t>
            </a:r>
            <a:endParaRPr sz="24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725"/>
              </a:spcBef>
            </a:pPr>
            <a:r>
              <a:rPr sz="2400" b="1" spc="-5" dirty="0">
                <a:latin typeface="Gill Sans MT"/>
                <a:cs typeface="Gill Sans MT"/>
              </a:rPr>
              <a:t>Boca</a:t>
            </a:r>
            <a:r>
              <a:rPr sz="2400" b="1" spc="-15" dirty="0">
                <a:latin typeface="Gill Sans MT"/>
                <a:cs typeface="Gill Sans MT"/>
              </a:rPr>
              <a:t> </a:t>
            </a:r>
            <a:r>
              <a:rPr sz="2400" b="1" spc="-5" dirty="0">
                <a:latin typeface="Gill Sans MT"/>
                <a:cs typeface="Gill Sans MT"/>
              </a:rPr>
              <a:t>Mascar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25241" y="2437340"/>
            <a:ext cx="3065119" cy="37604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7358" y="3643756"/>
            <a:ext cx="4604258" cy="25438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7045" y="231140"/>
            <a:ext cx="411099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RESPIRACION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07491" y="986027"/>
            <a:ext cx="914400" cy="1350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29995"/>
            <a:ext cx="2238756" cy="2136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019" y="958037"/>
            <a:ext cx="76009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B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55491" y="1394459"/>
            <a:ext cx="2490216" cy="5913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421379" y="1325879"/>
            <a:ext cx="2750820" cy="82905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09213" y="1380565"/>
            <a:ext cx="2192655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65" dirty="0">
                <a:solidFill>
                  <a:srgbClr val="CC0000"/>
                </a:solidFill>
                <a:latin typeface="Gill Sans MT"/>
                <a:cs typeface="Gill Sans MT"/>
              </a:rPr>
              <a:t>Fr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ec</a:t>
            </a:r>
            <a:r>
              <a:rPr sz="3100" b="1" spc="-20" dirty="0">
                <a:solidFill>
                  <a:srgbClr val="CC0000"/>
                </a:solidFill>
                <a:latin typeface="Gill Sans MT"/>
                <a:cs typeface="Gill Sans MT"/>
              </a:rPr>
              <a:t>u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e</a:t>
            </a:r>
            <a:r>
              <a:rPr sz="3100" b="1" spc="-20" dirty="0">
                <a:solidFill>
                  <a:srgbClr val="CC0000"/>
                </a:solidFill>
                <a:latin typeface="Gill Sans MT"/>
                <a:cs typeface="Gill Sans MT"/>
              </a:rPr>
              <a:t>n</a:t>
            </a: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cias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8179" y="2647645"/>
            <a:ext cx="256222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solidFill>
                  <a:srgbClr val="CC0000"/>
                </a:solidFill>
                <a:latin typeface="Gill Sans MT"/>
                <a:cs typeface="Gill Sans MT"/>
              </a:rPr>
              <a:t>Cifras</a:t>
            </a:r>
            <a:r>
              <a:rPr sz="2700" b="1" spc="-50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normales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39139" y="3275837"/>
            <a:ext cx="2435860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020">
              <a:lnSpc>
                <a:spcPct val="150000"/>
              </a:lnSpc>
              <a:spcBef>
                <a:spcPts val="100"/>
              </a:spcBef>
            </a:pPr>
            <a:r>
              <a:rPr sz="2700" b="1" spc="-5" dirty="0">
                <a:latin typeface="Gill Sans MT"/>
                <a:cs typeface="Gill Sans MT"/>
              </a:rPr>
              <a:t>Niños </a:t>
            </a:r>
            <a:r>
              <a:rPr sz="2700" b="1" dirty="0">
                <a:latin typeface="Gill Sans MT"/>
                <a:cs typeface="Gill Sans MT"/>
              </a:rPr>
              <a:t>(meses)  </a:t>
            </a:r>
            <a:r>
              <a:rPr sz="2700" b="1" spc="-5" dirty="0">
                <a:latin typeface="Gill Sans MT"/>
                <a:cs typeface="Gill Sans MT"/>
              </a:rPr>
              <a:t>Niños </a:t>
            </a:r>
            <a:r>
              <a:rPr sz="2700" b="1" spc="-35" dirty="0">
                <a:latin typeface="Gill Sans MT"/>
                <a:cs typeface="Gill Sans MT"/>
              </a:rPr>
              <a:t>mayores  </a:t>
            </a:r>
            <a:r>
              <a:rPr sz="2700" b="1" dirty="0">
                <a:latin typeface="Gill Sans MT"/>
                <a:cs typeface="Gill Sans MT"/>
              </a:rPr>
              <a:t>Adultos  Ancianos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36338" y="3275837"/>
            <a:ext cx="2856865" cy="2494915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R="7620" algn="r">
              <a:lnSpc>
                <a:spcPct val="100000"/>
              </a:lnSpc>
              <a:spcBef>
                <a:spcPts val="1720"/>
              </a:spcBef>
            </a:pPr>
            <a:r>
              <a:rPr sz="2700" b="1" spc="-5" dirty="0">
                <a:latin typeface="Gill Sans MT"/>
                <a:cs typeface="Gill Sans MT"/>
              </a:rPr>
              <a:t>30 </a:t>
            </a:r>
            <a:r>
              <a:rPr sz="2700" b="1" dirty="0">
                <a:latin typeface="Gill Sans MT"/>
                <a:cs typeface="Gill Sans MT"/>
              </a:rPr>
              <a:t>- 40 </a:t>
            </a:r>
            <a:r>
              <a:rPr sz="2700" b="1" spc="-25" dirty="0">
                <a:latin typeface="Gill Sans MT"/>
                <a:cs typeface="Gill Sans MT"/>
              </a:rPr>
              <a:t>resp./</a:t>
            </a:r>
            <a:r>
              <a:rPr sz="2700" b="1" spc="-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min.</a:t>
            </a:r>
            <a:endParaRPr sz="2700">
              <a:latin typeface="Gill Sans MT"/>
              <a:cs typeface="Gill Sans MT"/>
            </a:endParaRPr>
          </a:p>
          <a:p>
            <a:pPr marR="7620" algn="r">
              <a:lnSpc>
                <a:spcPct val="100000"/>
              </a:lnSpc>
              <a:spcBef>
                <a:spcPts val="1620"/>
              </a:spcBef>
            </a:pPr>
            <a:r>
              <a:rPr sz="2700" b="1" spc="-5" dirty="0">
                <a:latin typeface="Gill Sans MT"/>
                <a:cs typeface="Gill Sans MT"/>
              </a:rPr>
              <a:t>25 </a:t>
            </a:r>
            <a:r>
              <a:rPr sz="2700" b="1" dirty="0">
                <a:latin typeface="Gill Sans MT"/>
                <a:cs typeface="Gill Sans MT"/>
              </a:rPr>
              <a:t>- 30 </a:t>
            </a:r>
            <a:r>
              <a:rPr sz="2700" b="1" spc="-25" dirty="0">
                <a:latin typeface="Gill Sans MT"/>
                <a:cs typeface="Gill Sans MT"/>
              </a:rPr>
              <a:t>resp./</a:t>
            </a:r>
            <a:r>
              <a:rPr sz="2700" b="1" spc="-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min.</a:t>
            </a:r>
            <a:endParaRPr sz="2700">
              <a:latin typeface="Gill Sans MT"/>
              <a:cs typeface="Gill Sans MT"/>
            </a:endParaRPr>
          </a:p>
          <a:p>
            <a:pPr marR="7620" algn="r">
              <a:lnSpc>
                <a:spcPct val="100000"/>
              </a:lnSpc>
              <a:spcBef>
                <a:spcPts val="1620"/>
              </a:spcBef>
            </a:pPr>
            <a:r>
              <a:rPr sz="2700" b="1" spc="-5" dirty="0">
                <a:latin typeface="Gill Sans MT"/>
                <a:cs typeface="Gill Sans MT"/>
              </a:rPr>
              <a:t>16 </a:t>
            </a:r>
            <a:r>
              <a:rPr sz="2700" b="1" dirty="0">
                <a:latin typeface="Gill Sans MT"/>
                <a:cs typeface="Gill Sans MT"/>
              </a:rPr>
              <a:t>- 20 </a:t>
            </a:r>
            <a:r>
              <a:rPr sz="2700" b="1" spc="-25" dirty="0">
                <a:latin typeface="Gill Sans MT"/>
                <a:cs typeface="Gill Sans MT"/>
              </a:rPr>
              <a:t>resp./</a:t>
            </a:r>
            <a:r>
              <a:rPr sz="2700" b="1" spc="-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min.</a:t>
            </a:r>
            <a:endParaRPr sz="2700">
              <a:latin typeface="Gill Sans MT"/>
              <a:cs typeface="Gill Sans MT"/>
            </a:endParaRPr>
          </a:p>
          <a:p>
            <a:pPr marR="5080" algn="r">
              <a:lnSpc>
                <a:spcPct val="100000"/>
              </a:lnSpc>
              <a:spcBef>
                <a:spcPts val="1620"/>
              </a:spcBef>
            </a:pPr>
            <a:r>
              <a:rPr sz="2700" b="1" dirty="0">
                <a:latin typeface="Gill Sans MT"/>
                <a:cs typeface="Gill Sans MT"/>
              </a:rPr>
              <a:t>- 16 </a:t>
            </a:r>
            <a:r>
              <a:rPr sz="2700" b="1" spc="-25" dirty="0">
                <a:latin typeface="Gill Sans MT"/>
                <a:cs typeface="Gill Sans MT"/>
              </a:rPr>
              <a:t>resp./</a:t>
            </a:r>
            <a:r>
              <a:rPr sz="2700" b="1" spc="-8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min.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892044" y="578560"/>
            <a:ext cx="350456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PRINCIPIOS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2306192" y="1504949"/>
            <a:ext cx="2232660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69240">
              <a:lnSpc>
                <a:spcPct val="120000"/>
              </a:lnSpc>
              <a:spcBef>
                <a:spcPts val="100"/>
              </a:spcBef>
              <a:tabLst>
                <a:tab pos="830580" algn="l"/>
                <a:tab pos="1381125" algn="l"/>
                <a:tab pos="1932305" algn="l"/>
              </a:tabLst>
            </a:pPr>
            <a:r>
              <a:rPr sz="2700" b="1" spc="-5" dirty="0">
                <a:latin typeface="Arial"/>
                <a:cs typeface="Arial"/>
              </a:rPr>
              <a:t>ini</a:t>
            </a:r>
            <a:r>
              <a:rPr sz="2700" b="1" spc="-15" dirty="0">
                <a:latin typeface="Arial"/>
                <a:cs typeface="Arial"/>
              </a:rPr>
              <a:t>c</a:t>
            </a:r>
            <a:r>
              <a:rPr sz="2700" b="1" spc="-5" dirty="0">
                <a:latin typeface="Arial"/>
                <a:cs typeface="Arial"/>
              </a:rPr>
              <a:t>ia</a:t>
            </a:r>
            <a:r>
              <a:rPr sz="2700" b="1" spc="-10" dirty="0">
                <a:latin typeface="Arial"/>
                <a:cs typeface="Arial"/>
              </a:rPr>
              <a:t>r</a:t>
            </a:r>
            <a:r>
              <a:rPr sz="2700" b="1" dirty="0">
                <a:latin typeface="Gill Sans MT"/>
                <a:cs typeface="Gill Sans MT"/>
              </a:rPr>
              <a:t>á	</a:t>
            </a:r>
            <a:r>
              <a:rPr sz="2700" b="1" spc="-10" dirty="0">
                <a:latin typeface="Arial"/>
                <a:cs typeface="Arial"/>
              </a:rPr>
              <a:t>el  </a:t>
            </a:r>
            <a:r>
              <a:rPr sz="2700" b="1" spc="-15" dirty="0">
                <a:latin typeface="Arial"/>
                <a:cs typeface="Arial"/>
              </a:rPr>
              <a:t>po</a:t>
            </a:r>
            <a:r>
              <a:rPr sz="2700" b="1" spc="-5" dirty="0">
                <a:latin typeface="Arial"/>
                <a:cs typeface="Arial"/>
              </a:rPr>
              <a:t>r</a:t>
            </a:r>
            <a:r>
              <a:rPr sz="2700" b="1" dirty="0">
                <a:latin typeface="Arial"/>
                <a:cs typeface="Arial"/>
              </a:rPr>
              <a:t>	l</a:t>
            </a:r>
            <a:r>
              <a:rPr sz="2700" b="1" spc="-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	</a:t>
            </a:r>
            <a:r>
              <a:rPr sz="2700" b="1" spc="-5" dirty="0">
                <a:latin typeface="Arial"/>
                <a:cs typeface="Arial"/>
              </a:rPr>
              <a:t>parte</a:t>
            </a:r>
            <a:endParaRPr sz="27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3625" y="1504949"/>
            <a:ext cx="1378585" cy="2000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Siempre  vendaje  distal,  hacia</a:t>
            </a:r>
            <a:endParaRPr sz="27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41347" y="2492755"/>
            <a:ext cx="2397760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5280">
              <a:lnSpc>
                <a:spcPct val="120000"/>
              </a:lnSpc>
              <a:spcBef>
                <a:spcPts val="100"/>
              </a:spcBef>
              <a:tabLst>
                <a:tab pos="798830" algn="l"/>
                <a:tab pos="1888489" algn="l"/>
              </a:tabLst>
            </a:pPr>
            <a:r>
              <a:rPr sz="2700" b="1" spc="-5" dirty="0">
                <a:latin typeface="Arial"/>
                <a:cs typeface="Arial"/>
              </a:rPr>
              <a:t>dir</a:t>
            </a:r>
            <a:r>
              <a:rPr sz="2700" b="1" dirty="0">
                <a:latin typeface="Arial"/>
                <a:cs typeface="Arial"/>
              </a:rPr>
              <a:t>i</a:t>
            </a:r>
            <a:r>
              <a:rPr sz="2700" b="1" spc="-20" dirty="0">
                <a:latin typeface="Arial"/>
                <a:cs typeface="Arial"/>
              </a:rPr>
              <a:t>g</a:t>
            </a:r>
            <a:r>
              <a:rPr sz="2700" b="1" spc="10" dirty="0">
                <a:latin typeface="Arial"/>
                <a:cs typeface="Arial"/>
              </a:rPr>
              <a:t>i</a:t>
            </a:r>
            <a:r>
              <a:rPr sz="2700" b="1" spc="-5" dirty="0">
                <a:latin typeface="Gill Sans MT"/>
                <a:cs typeface="Gill Sans MT"/>
              </a:rPr>
              <a:t>é</a:t>
            </a:r>
            <a:r>
              <a:rPr sz="2700" b="1" dirty="0">
                <a:latin typeface="Arial"/>
                <a:cs typeface="Arial"/>
              </a:rPr>
              <a:t>n</a:t>
            </a:r>
            <a:r>
              <a:rPr sz="2700" b="1" spc="-15" dirty="0">
                <a:latin typeface="Arial"/>
                <a:cs typeface="Arial"/>
              </a:rPr>
              <a:t>d</a:t>
            </a:r>
            <a:r>
              <a:rPr sz="2700" b="1" spc="-5" dirty="0">
                <a:latin typeface="Arial"/>
                <a:cs typeface="Arial"/>
              </a:rPr>
              <a:t>ose  </a:t>
            </a:r>
            <a:r>
              <a:rPr sz="2700" b="1" spc="-15" dirty="0">
                <a:latin typeface="Arial"/>
                <a:cs typeface="Arial"/>
              </a:rPr>
              <a:t>l</a:t>
            </a:r>
            <a:r>
              <a:rPr sz="2700" b="1" spc="-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	r</a:t>
            </a:r>
            <a:r>
              <a:rPr sz="2700" b="1" spc="-10" dirty="0">
                <a:latin typeface="Arial"/>
                <a:cs typeface="Arial"/>
              </a:rPr>
              <a:t>a</a:t>
            </a:r>
            <a:r>
              <a:rPr sz="2700" b="1" dirty="0">
                <a:latin typeface="Gill Sans MT"/>
                <a:cs typeface="Gill Sans MT"/>
              </a:rPr>
              <a:t>í</a:t>
            </a:r>
            <a:r>
              <a:rPr sz="2700" b="1" dirty="0">
                <a:latin typeface="Arial"/>
                <a:cs typeface="Arial"/>
              </a:rPr>
              <a:t>z	</a:t>
            </a:r>
            <a:r>
              <a:rPr sz="2700" b="1" spc="-5" dirty="0">
                <a:latin typeface="Arial"/>
                <a:cs typeface="Arial"/>
              </a:rPr>
              <a:t>del</a:t>
            </a:r>
            <a:endParaRPr sz="27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3625" y="3562603"/>
            <a:ext cx="377380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3395" algn="l"/>
                <a:tab pos="2580640" algn="l"/>
                <a:tab pos="3378835" algn="l"/>
              </a:tabLst>
            </a:pPr>
            <a:r>
              <a:rPr sz="2700" b="1" spc="-5" dirty="0">
                <a:latin typeface="Arial"/>
                <a:cs typeface="Arial"/>
              </a:rPr>
              <a:t>miembro,	con	ello	</a:t>
            </a:r>
            <a:r>
              <a:rPr sz="2700" b="1" spc="-10" dirty="0">
                <a:latin typeface="Arial"/>
                <a:cs typeface="Arial"/>
              </a:rPr>
              <a:t>se</a:t>
            </a:r>
            <a:endParaRPr sz="27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63625" y="4550409"/>
            <a:ext cx="211582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acumulaci</a:t>
            </a:r>
            <a:r>
              <a:rPr sz="2700" b="1" spc="-5" dirty="0">
                <a:latin typeface="Gill Sans MT"/>
                <a:cs typeface="Gill Sans MT"/>
              </a:rPr>
              <a:t>ó</a:t>
            </a:r>
            <a:r>
              <a:rPr sz="2700" b="1" spc="-5" dirty="0">
                <a:latin typeface="Arial"/>
                <a:cs typeface="Arial"/>
              </a:rPr>
              <a:t>n</a:t>
            </a:r>
            <a:endParaRPr sz="27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74189" y="5044185"/>
            <a:ext cx="109918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8830" algn="l"/>
              </a:tabLst>
            </a:pPr>
            <a:r>
              <a:rPr sz="2700" b="1" spc="-10" dirty="0">
                <a:latin typeface="Arial"/>
                <a:cs typeface="Arial"/>
              </a:rPr>
              <a:t>e</a:t>
            </a:r>
            <a:r>
              <a:rPr sz="2700" b="1" spc="-5" dirty="0">
                <a:latin typeface="Arial"/>
                <a:cs typeface="Arial"/>
              </a:rPr>
              <a:t>n</a:t>
            </a:r>
            <a:r>
              <a:rPr sz="2700" b="1" dirty="0">
                <a:latin typeface="Arial"/>
                <a:cs typeface="Arial"/>
              </a:rPr>
              <a:t>	la</a:t>
            </a:r>
            <a:endParaRPr sz="2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63625" y="3974020"/>
            <a:ext cx="3777615" cy="150749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750"/>
              </a:spcBef>
              <a:tabLst>
                <a:tab pos="1999614" algn="l"/>
                <a:tab pos="3463925" algn="l"/>
              </a:tabLst>
            </a:pPr>
            <a:r>
              <a:rPr sz="2700" b="1" dirty="0">
                <a:latin typeface="Arial"/>
                <a:cs typeface="Arial"/>
              </a:rPr>
              <a:t>prete</a:t>
            </a:r>
            <a:r>
              <a:rPr sz="2700" b="1" spc="-15" dirty="0">
                <a:latin typeface="Arial"/>
                <a:cs typeface="Arial"/>
              </a:rPr>
              <a:t>n</a:t>
            </a:r>
            <a:r>
              <a:rPr sz="2700" b="1" dirty="0">
                <a:latin typeface="Arial"/>
                <a:cs typeface="Arial"/>
              </a:rPr>
              <a:t>de	evit</a:t>
            </a:r>
            <a:r>
              <a:rPr sz="2700" b="1" spc="-15" dirty="0">
                <a:latin typeface="Arial"/>
                <a:cs typeface="Arial"/>
              </a:rPr>
              <a:t>a</a:t>
            </a:r>
            <a:r>
              <a:rPr sz="2700" b="1" dirty="0">
                <a:latin typeface="Arial"/>
                <a:cs typeface="Arial"/>
              </a:rPr>
              <a:t>r	</a:t>
            </a:r>
            <a:r>
              <a:rPr sz="2700" b="1" spc="5" dirty="0">
                <a:latin typeface="Arial"/>
                <a:cs typeface="Arial"/>
              </a:rPr>
              <a:t>la</a:t>
            </a:r>
            <a:endParaRPr sz="2700">
              <a:latin typeface="Arial"/>
              <a:cs typeface="Arial"/>
            </a:endParaRPr>
          </a:p>
          <a:p>
            <a:pPr marL="2981325" marR="6350" indent="379095" algn="r">
              <a:lnSpc>
                <a:spcPct val="120000"/>
              </a:lnSpc>
            </a:pPr>
            <a:r>
              <a:rPr sz="2700" b="1" spc="-15" dirty="0">
                <a:latin typeface="Arial"/>
                <a:cs typeface="Arial"/>
              </a:rPr>
              <a:t>de  </a:t>
            </a:r>
            <a:r>
              <a:rPr sz="2700" b="1" spc="-5" dirty="0">
                <a:latin typeface="Arial"/>
                <a:cs typeface="Arial"/>
              </a:rPr>
              <a:t>zona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441572" y="5538342"/>
            <a:ext cx="109601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96925" algn="l"/>
              </a:tabLst>
            </a:pPr>
            <a:r>
              <a:rPr sz="2700" b="1" spc="-20" dirty="0">
                <a:latin typeface="Arial"/>
                <a:cs typeface="Arial"/>
              </a:rPr>
              <a:t>p</a:t>
            </a:r>
            <a:r>
              <a:rPr sz="2700" b="1" spc="-5" dirty="0">
                <a:latin typeface="Arial"/>
                <a:cs typeface="Arial"/>
              </a:rPr>
              <a:t>or</a:t>
            </a:r>
            <a:r>
              <a:rPr sz="2700" b="1" dirty="0">
                <a:latin typeface="Arial"/>
                <a:cs typeface="Arial"/>
              </a:rPr>
              <a:t>	</a:t>
            </a:r>
            <a:r>
              <a:rPr sz="2700" b="1" spc="-10" dirty="0">
                <a:latin typeface="Arial"/>
                <a:cs typeface="Arial"/>
              </a:rPr>
              <a:t>el</a:t>
            </a:r>
            <a:endParaRPr sz="2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63625" y="4961509"/>
            <a:ext cx="1530350" cy="150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700" b="1" spc="-5" dirty="0">
                <a:latin typeface="Arial"/>
                <a:cs typeface="Arial"/>
              </a:rPr>
              <a:t>sangre  se</a:t>
            </a:r>
            <a:r>
              <a:rPr sz="2700" b="1" spc="-15" dirty="0">
                <a:latin typeface="Arial"/>
                <a:cs typeface="Arial"/>
              </a:rPr>
              <a:t>p</a:t>
            </a:r>
            <a:r>
              <a:rPr sz="2700" b="1" spc="-5" dirty="0">
                <a:latin typeface="Arial"/>
                <a:cs typeface="Arial"/>
              </a:rPr>
              <a:t>arada  vendaje.</a:t>
            </a:r>
            <a:endParaRPr sz="27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30290" y="2426715"/>
            <a:ext cx="3175889" cy="245922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68240" y="4485131"/>
            <a:ext cx="1147572" cy="521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64608" y="4433315"/>
            <a:ext cx="1437132" cy="7223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34153" y="4486401"/>
            <a:ext cx="9531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Dis</a:t>
            </a:r>
            <a:r>
              <a:rPr sz="2700" b="1" spc="-15" dirty="0">
                <a:solidFill>
                  <a:srgbClr val="CC0000"/>
                </a:solidFill>
                <a:latin typeface="Gill Sans MT"/>
                <a:cs typeface="Gill Sans MT"/>
              </a:rPr>
              <a:t>t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al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61659" y="3567302"/>
            <a:ext cx="1824355" cy="678815"/>
          </a:xfrm>
          <a:custGeom>
            <a:avLst/>
            <a:gdLst/>
            <a:ahLst/>
            <a:cxnLst/>
            <a:rect l="l" t="t" r="r" b="b"/>
            <a:pathLst>
              <a:path w="1824354" h="678814">
                <a:moveTo>
                  <a:pt x="66293" y="597662"/>
                </a:moveTo>
                <a:lnTo>
                  <a:pt x="0" y="666877"/>
                </a:lnTo>
                <a:lnTo>
                  <a:pt x="95250" y="678307"/>
                </a:lnTo>
                <a:lnTo>
                  <a:pt x="87315" y="656209"/>
                </a:lnTo>
                <a:lnTo>
                  <a:pt x="72136" y="656209"/>
                </a:lnTo>
                <a:lnTo>
                  <a:pt x="62483" y="629285"/>
                </a:lnTo>
                <a:lnTo>
                  <a:pt x="75915" y="624460"/>
                </a:lnTo>
                <a:lnTo>
                  <a:pt x="66293" y="597662"/>
                </a:lnTo>
                <a:close/>
              </a:path>
              <a:path w="1824354" h="678814">
                <a:moveTo>
                  <a:pt x="75915" y="624460"/>
                </a:moveTo>
                <a:lnTo>
                  <a:pt x="62483" y="629285"/>
                </a:lnTo>
                <a:lnTo>
                  <a:pt x="72136" y="656209"/>
                </a:lnTo>
                <a:lnTo>
                  <a:pt x="85581" y="651379"/>
                </a:lnTo>
                <a:lnTo>
                  <a:pt x="75915" y="624460"/>
                </a:lnTo>
                <a:close/>
              </a:path>
              <a:path w="1824354" h="678814">
                <a:moveTo>
                  <a:pt x="85581" y="651379"/>
                </a:moveTo>
                <a:lnTo>
                  <a:pt x="72136" y="656209"/>
                </a:lnTo>
                <a:lnTo>
                  <a:pt x="87315" y="656209"/>
                </a:lnTo>
                <a:lnTo>
                  <a:pt x="85581" y="651379"/>
                </a:lnTo>
                <a:close/>
              </a:path>
              <a:path w="1824354" h="678814">
                <a:moveTo>
                  <a:pt x="1814321" y="0"/>
                </a:moveTo>
                <a:lnTo>
                  <a:pt x="75915" y="624460"/>
                </a:lnTo>
                <a:lnTo>
                  <a:pt x="85581" y="651379"/>
                </a:lnTo>
                <a:lnTo>
                  <a:pt x="1823973" y="26924"/>
                </a:lnTo>
                <a:lnTo>
                  <a:pt x="18143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735823" y="2510027"/>
            <a:ext cx="1674876" cy="5212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632192" y="2458211"/>
            <a:ext cx="1959863" cy="7223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802371" y="2510993"/>
            <a:ext cx="1476375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P</a:t>
            </a:r>
            <a:r>
              <a:rPr sz="2700" b="1" spc="-70" dirty="0">
                <a:solidFill>
                  <a:srgbClr val="CC0000"/>
                </a:solidFill>
                <a:latin typeface="Gill Sans MT"/>
                <a:cs typeface="Gill Sans MT"/>
              </a:rPr>
              <a:t>r</a:t>
            </a:r>
            <a:r>
              <a:rPr sz="2700" b="1" spc="-85" dirty="0">
                <a:solidFill>
                  <a:srgbClr val="CC0000"/>
                </a:solidFill>
                <a:latin typeface="Gill Sans MT"/>
                <a:cs typeface="Gill Sans MT"/>
              </a:rPr>
              <a:t>o</a:t>
            </a:r>
            <a:r>
              <a:rPr sz="2700" b="1" dirty="0">
                <a:solidFill>
                  <a:srgbClr val="CC0000"/>
                </a:solidFill>
                <a:latin typeface="Gill Sans MT"/>
                <a:cs typeface="Gill Sans MT"/>
              </a:rPr>
              <a:t>ximal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994652" y="2749549"/>
            <a:ext cx="717550" cy="344170"/>
          </a:xfrm>
          <a:custGeom>
            <a:avLst/>
            <a:gdLst/>
            <a:ahLst/>
            <a:cxnLst/>
            <a:rect l="l" t="t" r="r" b="b"/>
            <a:pathLst>
              <a:path w="717550" h="344169">
                <a:moveTo>
                  <a:pt x="633642" y="25944"/>
                </a:moveTo>
                <a:lnTo>
                  <a:pt x="0" y="317754"/>
                </a:lnTo>
                <a:lnTo>
                  <a:pt x="11938" y="343662"/>
                </a:lnTo>
                <a:lnTo>
                  <a:pt x="645646" y="51946"/>
                </a:lnTo>
                <a:lnTo>
                  <a:pt x="633642" y="25944"/>
                </a:lnTo>
                <a:close/>
              </a:path>
              <a:path w="717550" h="344169">
                <a:moveTo>
                  <a:pt x="704014" y="19938"/>
                </a:moveTo>
                <a:lnTo>
                  <a:pt x="646683" y="19938"/>
                </a:lnTo>
                <a:lnTo>
                  <a:pt x="658622" y="45974"/>
                </a:lnTo>
                <a:lnTo>
                  <a:pt x="645646" y="51946"/>
                </a:lnTo>
                <a:lnTo>
                  <a:pt x="657605" y="77850"/>
                </a:lnTo>
                <a:lnTo>
                  <a:pt x="704014" y="19938"/>
                </a:lnTo>
                <a:close/>
              </a:path>
              <a:path w="717550" h="344169">
                <a:moveTo>
                  <a:pt x="646683" y="19938"/>
                </a:moveTo>
                <a:lnTo>
                  <a:pt x="633642" y="25944"/>
                </a:lnTo>
                <a:lnTo>
                  <a:pt x="645646" y="51946"/>
                </a:lnTo>
                <a:lnTo>
                  <a:pt x="658622" y="45974"/>
                </a:lnTo>
                <a:lnTo>
                  <a:pt x="646683" y="19938"/>
                </a:lnTo>
                <a:close/>
              </a:path>
              <a:path w="717550" h="344169">
                <a:moveTo>
                  <a:pt x="621665" y="0"/>
                </a:moveTo>
                <a:lnTo>
                  <a:pt x="633642" y="25944"/>
                </a:lnTo>
                <a:lnTo>
                  <a:pt x="646683" y="19938"/>
                </a:lnTo>
                <a:lnTo>
                  <a:pt x="704014" y="19938"/>
                </a:lnTo>
                <a:lnTo>
                  <a:pt x="717550" y="3048"/>
                </a:lnTo>
                <a:lnTo>
                  <a:pt x="6216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1220" y="231140"/>
            <a:ext cx="4344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CIRCULACION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507491" y="1251203"/>
            <a:ext cx="836676" cy="13517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996695"/>
            <a:ext cx="2238756" cy="21366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60019" y="1224787"/>
            <a:ext cx="759460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endParaRPr sz="8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56132" y="2872739"/>
            <a:ext cx="7036308" cy="25953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5360" y="2840735"/>
            <a:ext cx="2982467" cy="25450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09573" y="2761261"/>
            <a:ext cx="2554605" cy="240411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965"/>
              </a:spcBef>
            </a:pPr>
            <a:r>
              <a:rPr sz="2400" b="1" spc="-25" dirty="0">
                <a:latin typeface="Gill Sans MT"/>
                <a:cs typeface="Gill Sans MT"/>
              </a:rPr>
              <a:t>Posición</a:t>
            </a:r>
            <a:endParaRPr sz="2400">
              <a:latin typeface="Gill Sans MT"/>
              <a:cs typeface="Gill Sans MT"/>
            </a:endParaRPr>
          </a:p>
          <a:p>
            <a:pPr marL="927100" indent="-915035">
              <a:lnSpc>
                <a:spcPct val="100000"/>
              </a:lnSpc>
              <a:spcBef>
                <a:spcPts val="865"/>
              </a:spcBef>
              <a:buSzPct val="89583"/>
              <a:buFont typeface="Gill Sans MT"/>
              <a:buChar char="•"/>
              <a:tabLst>
                <a:tab pos="926465" algn="l"/>
                <a:tab pos="927735" algn="l"/>
              </a:tabLst>
            </a:pPr>
            <a:r>
              <a:rPr sz="2400" b="1" spc="-5" dirty="0">
                <a:latin typeface="Gill Sans MT"/>
                <a:cs typeface="Gill Sans MT"/>
              </a:rPr>
              <a:t>Auxiliador</a:t>
            </a:r>
            <a:endParaRPr sz="2400">
              <a:latin typeface="Gill Sans MT"/>
              <a:cs typeface="Gill Sans MT"/>
            </a:endParaRPr>
          </a:p>
          <a:p>
            <a:pPr marL="927100" indent="-915035">
              <a:lnSpc>
                <a:spcPct val="100000"/>
              </a:lnSpc>
              <a:spcBef>
                <a:spcPts val="865"/>
              </a:spcBef>
              <a:buSzPct val="89583"/>
              <a:buFont typeface="Gill Sans MT"/>
              <a:buChar char="•"/>
              <a:tabLst>
                <a:tab pos="926465" algn="l"/>
                <a:tab pos="927735" algn="l"/>
              </a:tabLst>
            </a:pPr>
            <a:r>
              <a:rPr sz="2400" b="1" spc="-15" dirty="0">
                <a:latin typeface="Gill Sans MT"/>
                <a:cs typeface="Gill Sans MT"/>
              </a:rPr>
              <a:t>Paciente</a:t>
            </a:r>
            <a:endParaRPr sz="24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4000">
              <a:latin typeface="Times New Roman"/>
              <a:cs typeface="Times New Roman"/>
            </a:endParaRPr>
          </a:p>
          <a:p>
            <a:pPr marL="96520">
              <a:lnSpc>
                <a:spcPct val="100000"/>
              </a:lnSpc>
            </a:pPr>
            <a:r>
              <a:rPr sz="2400" b="1" dirty="0">
                <a:latin typeface="Gill Sans MT"/>
                <a:cs typeface="Gill Sans MT"/>
              </a:rPr>
              <a:t>Punto de</a:t>
            </a:r>
            <a:r>
              <a:rPr sz="2400" b="1" spc="-90" dirty="0">
                <a:latin typeface="Gill Sans MT"/>
                <a:cs typeface="Gill Sans MT"/>
              </a:rPr>
              <a:t> </a:t>
            </a:r>
            <a:r>
              <a:rPr sz="2400" b="1" spc="-10" dirty="0">
                <a:latin typeface="Gill Sans MT"/>
                <a:cs typeface="Gill Sans MT"/>
              </a:rPr>
              <a:t>Presión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09041" y="3671182"/>
            <a:ext cx="2517758" cy="25071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00783" y="1656587"/>
            <a:ext cx="3229356" cy="5913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66672" y="1589531"/>
            <a:ext cx="3503676" cy="829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53361" y="1643633"/>
            <a:ext cx="2945130" cy="497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00" b="1" spc="-5" dirty="0">
                <a:solidFill>
                  <a:srgbClr val="CC0000"/>
                </a:solidFill>
                <a:latin typeface="Gill Sans MT"/>
                <a:cs typeface="Gill Sans MT"/>
              </a:rPr>
              <a:t>Masaje</a:t>
            </a:r>
            <a:r>
              <a:rPr sz="3100" b="1" spc="-45" dirty="0">
                <a:solidFill>
                  <a:srgbClr val="CC0000"/>
                </a:solidFill>
                <a:latin typeface="Gill Sans MT"/>
                <a:cs typeface="Gill Sans MT"/>
              </a:rPr>
              <a:t> </a:t>
            </a:r>
            <a:r>
              <a:rPr sz="3100" b="1" spc="-10" dirty="0">
                <a:solidFill>
                  <a:srgbClr val="CC0000"/>
                </a:solidFill>
                <a:latin typeface="Gill Sans MT"/>
                <a:cs typeface="Gill Sans MT"/>
              </a:rPr>
              <a:t>cardiaco</a:t>
            </a:r>
            <a:endParaRPr sz="3100">
              <a:latin typeface="Gill Sans MT"/>
              <a:cs typeface="Gill Sans M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934964" y="1602231"/>
            <a:ext cx="2452116" cy="191731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1220" y="231140"/>
            <a:ext cx="4344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CIRCULACION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1056132" y="2183891"/>
            <a:ext cx="3223260" cy="704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06780" y="2121407"/>
            <a:ext cx="3447288" cy="1536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68240" y="2419603"/>
            <a:ext cx="2028316" cy="2066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03164" y="1656587"/>
            <a:ext cx="3221736" cy="7040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52288" y="1594103"/>
            <a:ext cx="3118104" cy="14356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555741" y="1654301"/>
            <a:ext cx="240538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dirty="0">
                <a:latin typeface="Gill Sans MT"/>
                <a:cs typeface="Gill Sans MT"/>
              </a:rPr>
              <a:t>Bebes /</a:t>
            </a:r>
            <a:r>
              <a:rPr sz="3300" spc="-110" dirty="0">
                <a:latin typeface="Gill Sans MT"/>
                <a:cs typeface="Gill Sans MT"/>
              </a:rPr>
              <a:t> </a:t>
            </a:r>
            <a:r>
              <a:rPr sz="3300" dirty="0">
                <a:latin typeface="Gill Sans MT"/>
                <a:cs typeface="Gill Sans MT"/>
              </a:rPr>
              <a:t>Niños</a:t>
            </a:r>
            <a:endParaRPr sz="3300">
              <a:latin typeface="Gill Sans MT"/>
              <a:cs typeface="Gill Sans M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604761" y="3807586"/>
            <a:ext cx="2989326" cy="22430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20267" y="3157727"/>
            <a:ext cx="2989326" cy="30298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51687" y="1066799"/>
            <a:ext cx="836676" cy="13502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2671" y="812291"/>
            <a:ext cx="2287524" cy="213664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3605" y="1028522"/>
            <a:ext cx="3239135" cy="16821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934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endParaRPr sz="8000">
              <a:latin typeface="Gill Sans MT"/>
              <a:cs typeface="Gill Sans MT"/>
            </a:endParaRPr>
          </a:p>
          <a:p>
            <a:pPr marL="824865">
              <a:lnSpc>
                <a:spcPts val="3700"/>
              </a:lnSpc>
            </a:pPr>
            <a:r>
              <a:rPr sz="3300" dirty="0">
                <a:latin typeface="Gill Sans MT"/>
                <a:cs typeface="Gill Sans MT"/>
              </a:rPr>
              <a:t>2</a:t>
            </a:r>
            <a:r>
              <a:rPr sz="3300" spc="-385" dirty="0">
                <a:latin typeface="Gill Sans MT"/>
                <a:cs typeface="Gill Sans MT"/>
              </a:rPr>
              <a:t> </a:t>
            </a:r>
            <a:r>
              <a:rPr sz="3300" spc="-10" dirty="0">
                <a:latin typeface="Gill Sans MT"/>
                <a:cs typeface="Gill Sans MT"/>
              </a:rPr>
              <a:t>Auxiliadores</a:t>
            </a:r>
            <a:endParaRPr sz="33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0720" y="229615"/>
            <a:ext cx="4725670" cy="7721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900" spc="-5" dirty="0"/>
              <a:t>CIRCUL</a:t>
            </a:r>
            <a:r>
              <a:rPr sz="4900" spc="-185" dirty="0"/>
              <a:t>A</a:t>
            </a:r>
            <a:r>
              <a:rPr sz="4900" spc="-5" dirty="0"/>
              <a:t>CION</a:t>
            </a:r>
            <a:endParaRPr sz="4900"/>
          </a:p>
        </p:txBody>
      </p:sp>
      <p:sp>
        <p:nvSpPr>
          <p:cNvPr id="3" name="object 3"/>
          <p:cNvSpPr/>
          <p:nvPr/>
        </p:nvSpPr>
        <p:spPr>
          <a:xfrm>
            <a:off x="4976629" y="2811632"/>
            <a:ext cx="3266217" cy="3370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6273" y="2564185"/>
            <a:ext cx="3269648" cy="36069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02302" y="1749615"/>
            <a:ext cx="4861560" cy="1013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0190" marR="5080" indent="-238125">
              <a:lnSpc>
                <a:spcPct val="120000"/>
              </a:lnSpc>
              <a:spcBef>
                <a:spcPts val="100"/>
              </a:spcBef>
              <a:tabLst>
                <a:tab pos="1431290" algn="l"/>
              </a:tabLst>
            </a:pPr>
            <a:r>
              <a:rPr sz="2700" b="1" spc="-5" dirty="0">
                <a:latin typeface="Gill Sans MT"/>
                <a:cs typeface="Gill Sans MT"/>
              </a:rPr>
              <a:t>Adulto: </a:t>
            </a:r>
            <a:r>
              <a:rPr sz="2700" b="1" dirty="0">
                <a:latin typeface="Gill Sans MT"/>
                <a:cs typeface="Gill Sans MT"/>
              </a:rPr>
              <a:t>80 a 100 c por</a:t>
            </a:r>
            <a:r>
              <a:rPr sz="2700" b="1" spc="-310" dirty="0">
                <a:latin typeface="Gill Sans MT"/>
                <a:cs typeface="Gill Sans MT"/>
              </a:rPr>
              <a:t> </a:t>
            </a:r>
            <a:r>
              <a:rPr sz="2700" b="1" spc="-20" dirty="0">
                <a:latin typeface="Gill Sans MT"/>
                <a:cs typeface="Gill Sans MT"/>
              </a:rPr>
              <a:t>minuto.  </a:t>
            </a:r>
            <a:r>
              <a:rPr sz="2700" b="1" spc="-5" dirty="0">
                <a:latin typeface="Gill Sans MT"/>
                <a:cs typeface="Gill Sans MT"/>
              </a:rPr>
              <a:t>Niños:	</a:t>
            </a:r>
            <a:r>
              <a:rPr sz="2700" b="1" dirty="0">
                <a:latin typeface="Gill Sans MT"/>
                <a:cs typeface="Gill Sans MT"/>
              </a:rPr>
              <a:t>100 a 120 </a:t>
            </a:r>
            <a:r>
              <a:rPr sz="2700" b="1" spc="-5" dirty="0">
                <a:latin typeface="Gill Sans MT"/>
                <a:cs typeface="Gill Sans MT"/>
              </a:rPr>
              <a:t>por</a:t>
            </a:r>
            <a:r>
              <a:rPr sz="2700" b="1" spc="-10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minuto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1687" y="1066799"/>
            <a:ext cx="836676" cy="13502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671" y="812291"/>
            <a:ext cx="2287524" cy="2136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03605" y="1028522"/>
            <a:ext cx="8096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endParaRPr sz="8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11220" y="231140"/>
            <a:ext cx="43440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CIRCULACION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3643248" y="1521205"/>
            <a:ext cx="5774562" cy="4831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8191" y="3097783"/>
            <a:ext cx="210312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82955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UN  </a:t>
            </a:r>
            <a:r>
              <a:rPr sz="2400" b="1" spc="-55" dirty="0">
                <a:solidFill>
                  <a:srgbClr val="CC0000"/>
                </a:solidFill>
                <a:latin typeface="Gill Sans MT"/>
                <a:cs typeface="Gill Sans MT"/>
              </a:rPr>
              <a:t>A</a:t>
            </a: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UX</a:t>
            </a:r>
            <a:r>
              <a:rPr sz="2400" b="1" spc="5" dirty="0">
                <a:solidFill>
                  <a:srgbClr val="CC0000"/>
                </a:solidFill>
                <a:latin typeface="Gill Sans MT"/>
                <a:cs typeface="Gill Sans MT"/>
              </a:rPr>
              <a:t>I</a:t>
            </a:r>
            <a:r>
              <a:rPr sz="2400" b="1" spc="-5" dirty="0">
                <a:solidFill>
                  <a:srgbClr val="CC0000"/>
                </a:solidFill>
                <a:latin typeface="Gill Sans MT"/>
                <a:cs typeface="Gill Sans MT"/>
              </a:rPr>
              <a:t>LIA</a:t>
            </a:r>
            <a:r>
              <a:rPr sz="2400" b="1" spc="-15" dirty="0">
                <a:solidFill>
                  <a:srgbClr val="CC0000"/>
                </a:solidFill>
                <a:latin typeface="Gill Sans MT"/>
                <a:cs typeface="Gill Sans MT"/>
              </a:rPr>
              <a:t>D</a:t>
            </a:r>
            <a:r>
              <a:rPr sz="2400" b="1" dirty="0">
                <a:solidFill>
                  <a:srgbClr val="CC0000"/>
                </a:solidFill>
                <a:latin typeface="Gill Sans MT"/>
                <a:cs typeface="Gill Sans MT"/>
              </a:rPr>
              <a:t>OR</a:t>
            </a:r>
            <a:endParaRPr sz="240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51687" y="1066799"/>
            <a:ext cx="836676" cy="13502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671" y="812291"/>
            <a:ext cx="2287524" cy="2136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03605" y="1028522"/>
            <a:ext cx="80962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endParaRPr sz="8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9951" y="414908"/>
            <a:ext cx="68853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CAUSAS </a:t>
            </a:r>
            <a:r>
              <a:rPr sz="4500" dirty="0"/>
              <a:t>DEL</a:t>
            </a:r>
            <a:r>
              <a:rPr sz="4500" spc="-90" dirty="0"/>
              <a:t> </a:t>
            </a:r>
            <a:r>
              <a:rPr sz="4500" spc="-25" dirty="0"/>
              <a:t>FRACASO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445109" y="1525904"/>
            <a:ext cx="635571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5080" indent="-29718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latin typeface="Gill Sans MT"/>
                <a:cs typeface="Gill Sans MT"/>
              </a:rPr>
              <a:t>Si </a:t>
            </a:r>
            <a:r>
              <a:rPr sz="2700" b="1" spc="-10" dirty="0">
                <a:latin typeface="Gill Sans MT"/>
                <a:cs typeface="Gill Sans MT"/>
              </a:rPr>
              <a:t>al realizar </a:t>
            </a:r>
            <a:r>
              <a:rPr sz="2700" b="1" dirty="0">
                <a:latin typeface="Gill Sans MT"/>
                <a:cs typeface="Gill Sans MT"/>
              </a:rPr>
              <a:t>la </a:t>
            </a:r>
            <a:r>
              <a:rPr sz="2700" b="1" spc="-10" dirty="0">
                <a:latin typeface="Gill Sans MT"/>
                <a:cs typeface="Gill Sans MT"/>
              </a:rPr>
              <a:t>ventilación </a:t>
            </a:r>
            <a:r>
              <a:rPr sz="2700" b="1" dirty="0">
                <a:latin typeface="Gill Sans MT"/>
                <a:cs typeface="Gill Sans MT"/>
              </a:rPr>
              <a:t>artificial  compruebas que no </a:t>
            </a:r>
            <a:r>
              <a:rPr sz="2700" b="1" spc="-5" dirty="0">
                <a:latin typeface="Gill Sans MT"/>
                <a:cs typeface="Gill Sans MT"/>
              </a:rPr>
              <a:t>entra </a:t>
            </a:r>
            <a:r>
              <a:rPr sz="2700" b="1" spc="-15" dirty="0">
                <a:latin typeface="Gill Sans MT"/>
                <a:cs typeface="Gill Sans MT"/>
              </a:rPr>
              <a:t>aire </a:t>
            </a:r>
            <a:r>
              <a:rPr sz="2700" b="1" dirty="0">
                <a:latin typeface="Gill Sans MT"/>
                <a:cs typeface="Gill Sans MT"/>
              </a:rPr>
              <a:t>es</a:t>
            </a:r>
            <a:r>
              <a:rPr sz="2700" b="1" spc="-45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que: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675996" y="3620917"/>
            <a:ext cx="182245" cy="39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50"/>
              </a:lnSpc>
            </a:pPr>
            <a:r>
              <a:rPr sz="2700" b="1" dirty="0">
                <a:latin typeface="Gill Sans MT"/>
                <a:cs typeface="Gill Sans MT"/>
              </a:rPr>
              <a:t>a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5109" y="2760725"/>
            <a:ext cx="6243955" cy="2906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5080" indent="-297180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09245" algn="l"/>
                <a:tab pos="309880" algn="l"/>
              </a:tabLst>
            </a:pPr>
            <a:r>
              <a:rPr sz="2700" b="1" spc="-5" dirty="0">
                <a:latin typeface="Gill Sans MT"/>
                <a:cs typeface="Gill Sans MT"/>
              </a:rPr>
              <a:t>La </a:t>
            </a:r>
            <a:r>
              <a:rPr sz="2700" b="1" dirty="0">
                <a:latin typeface="Gill Sans MT"/>
                <a:cs typeface="Gill Sans MT"/>
              </a:rPr>
              <a:t>apertura de vías </a:t>
            </a:r>
            <a:r>
              <a:rPr sz="2700" b="1" spc="-5" dirty="0">
                <a:latin typeface="Gill Sans MT"/>
                <a:cs typeface="Gill Sans MT"/>
              </a:rPr>
              <a:t>respiratorias  </a:t>
            </a:r>
            <a:r>
              <a:rPr sz="2700" b="1" spc="-10" dirty="0">
                <a:latin typeface="Gill Sans MT"/>
                <a:cs typeface="Gill Sans MT"/>
              </a:rPr>
              <a:t>(hiperextensión </a:t>
            </a:r>
            <a:r>
              <a:rPr sz="2700" b="1" dirty="0">
                <a:latin typeface="Gill Sans MT"/>
                <a:cs typeface="Gill Sans MT"/>
              </a:rPr>
              <a:t>del cuello) es  insuficiente, coloca el cuello más</a:t>
            </a:r>
            <a:r>
              <a:rPr sz="2700" b="1" spc="-310" dirty="0">
                <a:latin typeface="Gill Sans MT"/>
                <a:cs typeface="Gill Sans MT"/>
              </a:rPr>
              <a:t> </a:t>
            </a:r>
            <a:r>
              <a:rPr sz="2700" b="1" spc="-5" dirty="0">
                <a:latin typeface="Gill Sans MT"/>
                <a:cs typeface="Gill Sans MT"/>
              </a:rPr>
              <a:t>haci  </a:t>
            </a:r>
            <a:r>
              <a:rPr sz="2700" b="1" spc="-10" dirty="0">
                <a:latin typeface="Gill Sans MT"/>
                <a:cs typeface="Gill Sans MT"/>
              </a:rPr>
              <a:t>arriba.</a:t>
            </a:r>
            <a:endParaRPr sz="27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Font typeface="Gill Sans MT"/>
              <a:buChar char="•"/>
            </a:pPr>
            <a:endParaRPr sz="2800">
              <a:latin typeface="Times New Roman"/>
              <a:cs typeface="Times New Roman"/>
            </a:endParaRPr>
          </a:p>
          <a:p>
            <a:pPr marL="309880" marR="1319530" indent="-297180">
              <a:lnSpc>
                <a:spcPct val="100000"/>
              </a:lnSpc>
              <a:buFont typeface="Gill Sans MT"/>
              <a:buChar char="•"/>
              <a:tabLst>
                <a:tab pos="309245" algn="l"/>
                <a:tab pos="309880" algn="l"/>
              </a:tabLst>
            </a:pPr>
            <a:r>
              <a:rPr sz="2700" b="1" spc="-5" dirty="0">
                <a:latin typeface="Gill Sans MT"/>
                <a:cs typeface="Gill Sans MT"/>
              </a:rPr>
              <a:t>No </a:t>
            </a:r>
            <a:r>
              <a:rPr sz="2700" b="1" dirty="0">
                <a:latin typeface="Gill Sans MT"/>
                <a:cs typeface="Gill Sans MT"/>
              </a:rPr>
              <a:t>se ha </a:t>
            </a:r>
            <a:r>
              <a:rPr sz="2700" b="1" spc="-5" dirty="0">
                <a:latin typeface="Gill Sans MT"/>
                <a:cs typeface="Gill Sans MT"/>
              </a:rPr>
              <a:t>pinzado </a:t>
            </a:r>
            <a:r>
              <a:rPr sz="2700" b="1" dirty="0">
                <a:latin typeface="Gill Sans MT"/>
                <a:cs typeface="Gill Sans MT"/>
              </a:rPr>
              <a:t>la nariz</a:t>
            </a:r>
            <a:r>
              <a:rPr sz="2700" b="1" spc="-4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del  </a:t>
            </a:r>
            <a:r>
              <a:rPr sz="2700" b="1" spc="-5" dirty="0">
                <a:latin typeface="Gill Sans MT"/>
                <a:cs typeface="Gill Sans MT"/>
              </a:rPr>
              <a:t>accidentado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749415" y="2835401"/>
            <a:ext cx="3147949" cy="2187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02752" y="903731"/>
            <a:ext cx="836676" cy="1351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95259" y="650747"/>
            <a:ext cx="2250947" cy="2136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357107" y="866647"/>
            <a:ext cx="8096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endParaRPr sz="8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9951" y="414908"/>
            <a:ext cx="688530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spc="-20" dirty="0"/>
              <a:t>CAUSAS </a:t>
            </a:r>
            <a:r>
              <a:rPr sz="4500" dirty="0"/>
              <a:t>DEL</a:t>
            </a:r>
            <a:r>
              <a:rPr sz="4500" spc="-90" dirty="0"/>
              <a:t> </a:t>
            </a:r>
            <a:r>
              <a:rPr sz="4500" spc="-25" dirty="0"/>
              <a:t>FRACASO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207670" y="1559813"/>
            <a:ext cx="6747509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9880" marR="6985" indent="-297180" algn="just">
              <a:lnSpc>
                <a:spcPct val="100000"/>
              </a:lnSpc>
              <a:spcBef>
                <a:spcPts val="100"/>
              </a:spcBef>
              <a:buFont typeface="Gill Sans MT"/>
              <a:buChar char="•"/>
              <a:tabLst>
                <a:tab pos="309880" algn="l"/>
              </a:tabLst>
            </a:pPr>
            <a:r>
              <a:rPr sz="2700" b="1" dirty="0">
                <a:latin typeface="Gill Sans MT"/>
                <a:cs typeface="Gill Sans MT"/>
              </a:rPr>
              <a:t>No </a:t>
            </a:r>
            <a:r>
              <a:rPr sz="2700" b="1" spc="-5" dirty="0">
                <a:latin typeface="Gill Sans MT"/>
                <a:cs typeface="Gill Sans MT"/>
              </a:rPr>
              <a:t>se ha </a:t>
            </a:r>
            <a:r>
              <a:rPr sz="2700" b="1" dirty="0">
                <a:latin typeface="Gill Sans MT"/>
                <a:cs typeface="Gill Sans MT"/>
              </a:rPr>
              <a:t>sellado bien </a:t>
            </a:r>
            <a:r>
              <a:rPr sz="2700" b="1" spc="-5" dirty="0">
                <a:latin typeface="Gill Sans MT"/>
                <a:cs typeface="Gill Sans MT"/>
              </a:rPr>
              <a:t>tu </a:t>
            </a:r>
            <a:r>
              <a:rPr sz="2700" b="1" dirty="0">
                <a:latin typeface="Gill Sans MT"/>
                <a:cs typeface="Gill Sans MT"/>
              </a:rPr>
              <a:t>boca con la </a:t>
            </a:r>
            <a:r>
              <a:rPr sz="2700" b="1" spc="-5" dirty="0">
                <a:latin typeface="Gill Sans MT"/>
                <a:cs typeface="Gill Sans MT"/>
              </a:rPr>
              <a:t>del  </a:t>
            </a:r>
            <a:r>
              <a:rPr sz="2700" b="1" spc="-10" dirty="0">
                <a:latin typeface="Gill Sans MT"/>
                <a:cs typeface="Gill Sans MT"/>
              </a:rPr>
              <a:t>accidentado.</a:t>
            </a:r>
            <a:endParaRPr sz="2700">
              <a:latin typeface="Gill Sans MT"/>
              <a:cs typeface="Gill Sans MT"/>
            </a:endParaRPr>
          </a:p>
          <a:p>
            <a:pPr marL="309880" marR="5080" indent="-297180" algn="just">
              <a:lnSpc>
                <a:spcPct val="100000"/>
              </a:lnSpc>
              <a:buFont typeface="Gill Sans MT"/>
              <a:buChar char="•"/>
              <a:tabLst>
                <a:tab pos="309880" algn="l"/>
              </a:tabLst>
            </a:pPr>
            <a:r>
              <a:rPr sz="2700" b="1" spc="-10" dirty="0">
                <a:latin typeface="Gill Sans MT"/>
                <a:cs typeface="Gill Sans MT"/>
              </a:rPr>
              <a:t>Has </a:t>
            </a:r>
            <a:r>
              <a:rPr sz="2700" b="1" spc="-5" dirty="0">
                <a:latin typeface="Gill Sans MT"/>
                <a:cs typeface="Gill Sans MT"/>
              </a:rPr>
              <a:t>insuflado demasiado </a:t>
            </a:r>
            <a:r>
              <a:rPr sz="2700" b="1" spc="-15" dirty="0">
                <a:latin typeface="Gill Sans MT"/>
                <a:cs typeface="Gill Sans MT"/>
              </a:rPr>
              <a:t>aire </a:t>
            </a:r>
            <a:r>
              <a:rPr sz="2700" b="1" dirty="0">
                <a:latin typeface="Gill Sans MT"/>
                <a:cs typeface="Gill Sans MT"/>
              </a:rPr>
              <a:t>y </a:t>
            </a:r>
            <a:r>
              <a:rPr sz="2700" b="1" spc="-5" dirty="0">
                <a:latin typeface="Gill Sans MT"/>
                <a:cs typeface="Gill Sans MT"/>
              </a:rPr>
              <a:t>se ha  </a:t>
            </a:r>
            <a:r>
              <a:rPr sz="2700" b="1" dirty="0">
                <a:latin typeface="Gill Sans MT"/>
                <a:cs typeface="Gill Sans MT"/>
              </a:rPr>
              <a:t>dilatado </a:t>
            </a:r>
            <a:r>
              <a:rPr sz="2700" b="1" spc="-5" dirty="0">
                <a:latin typeface="Gill Sans MT"/>
                <a:cs typeface="Gill Sans MT"/>
              </a:rPr>
              <a:t>el </a:t>
            </a:r>
            <a:r>
              <a:rPr sz="2700" b="1" spc="-20" dirty="0">
                <a:latin typeface="Gill Sans MT"/>
                <a:cs typeface="Gill Sans MT"/>
              </a:rPr>
              <a:t>estómago, </a:t>
            </a:r>
            <a:r>
              <a:rPr sz="2700" b="1" spc="-5" dirty="0">
                <a:latin typeface="Gill Sans MT"/>
                <a:cs typeface="Gill Sans MT"/>
              </a:rPr>
              <a:t>en </a:t>
            </a:r>
            <a:r>
              <a:rPr sz="2700" b="1" dirty="0">
                <a:latin typeface="Gill Sans MT"/>
                <a:cs typeface="Gill Sans MT"/>
              </a:rPr>
              <a:t>este caso </a:t>
            </a:r>
            <a:r>
              <a:rPr sz="2700" b="1" spc="-5" dirty="0">
                <a:latin typeface="Gill Sans MT"/>
                <a:cs typeface="Gill Sans MT"/>
              </a:rPr>
              <a:t>se  </a:t>
            </a:r>
            <a:r>
              <a:rPr sz="2700" b="1" spc="-15" dirty="0">
                <a:latin typeface="Gill Sans MT"/>
                <a:cs typeface="Gill Sans MT"/>
              </a:rPr>
              <a:t>producirá </a:t>
            </a:r>
            <a:r>
              <a:rPr sz="2700" b="1" spc="-5" dirty="0">
                <a:latin typeface="Gill Sans MT"/>
                <a:cs typeface="Gill Sans MT"/>
              </a:rPr>
              <a:t>un</a:t>
            </a:r>
            <a:r>
              <a:rPr sz="2700" b="1" spc="30" dirty="0">
                <a:latin typeface="Gill Sans MT"/>
                <a:cs typeface="Gill Sans MT"/>
              </a:rPr>
              <a:t> </a:t>
            </a:r>
            <a:r>
              <a:rPr sz="2700" b="1" spc="-15" dirty="0">
                <a:latin typeface="Gill Sans MT"/>
                <a:cs typeface="Gill Sans MT"/>
              </a:rPr>
              <a:t>vómito.</a:t>
            </a:r>
            <a:endParaRPr sz="2700">
              <a:latin typeface="Gill Sans MT"/>
              <a:cs typeface="Gill Sans MT"/>
            </a:endParaRPr>
          </a:p>
          <a:p>
            <a:pPr marL="309880" marR="5715" indent="-297180" algn="just">
              <a:lnSpc>
                <a:spcPct val="100000"/>
              </a:lnSpc>
              <a:buFont typeface="Gill Sans MT"/>
              <a:buChar char="•"/>
              <a:tabLst>
                <a:tab pos="309880" algn="l"/>
              </a:tabLst>
            </a:pPr>
            <a:r>
              <a:rPr sz="2700" b="1" dirty="0">
                <a:latin typeface="Gill Sans MT"/>
                <a:cs typeface="Gill Sans MT"/>
              </a:rPr>
              <a:t>Esta </a:t>
            </a:r>
            <a:r>
              <a:rPr sz="2700" b="1" spc="-5" dirty="0">
                <a:latin typeface="Gill Sans MT"/>
                <a:cs typeface="Gill Sans MT"/>
              </a:rPr>
              <a:t>realizando el </a:t>
            </a:r>
            <a:r>
              <a:rPr sz="2700" b="1" dirty="0">
                <a:latin typeface="Gill Sans MT"/>
                <a:cs typeface="Gill Sans MT"/>
              </a:rPr>
              <a:t>masaje </a:t>
            </a:r>
            <a:r>
              <a:rPr sz="2700" b="1" spc="-5" dirty="0">
                <a:latin typeface="Gill Sans MT"/>
                <a:cs typeface="Gill Sans MT"/>
              </a:rPr>
              <a:t>cardiaco </a:t>
            </a:r>
            <a:r>
              <a:rPr sz="2700" b="1" spc="-10" dirty="0">
                <a:latin typeface="Gill Sans MT"/>
                <a:cs typeface="Gill Sans MT"/>
              </a:rPr>
              <a:t>en </a:t>
            </a:r>
            <a:r>
              <a:rPr sz="2700" b="1" spc="-5" dirty="0">
                <a:latin typeface="Gill Sans MT"/>
                <a:cs typeface="Gill Sans MT"/>
              </a:rPr>
              <a:t>el  </a:t>
            </a:r>
            <a:r>
              <a:rPr sz="2700" b="1" dirty="0">
                <a:latin typeface="Gill Sans MT"/>
                <a:cs typeface="Gill Sans MT"/>
              </a:rPr>
              <a:t>lugar </a:t>
            </a:r>
            <a:r>
              <a:rPr sz="2700" b="1" spc="-5" dirty="0">
                <a:latin typeface="Gill Sans MT"/>
                <a:cs typeface="Gill Sans MT"/>
              </a:rPr>
              <a:t>equivocado </a:t>
            </a:r>
            <a:r>
              <a:rPr sz="2700" b="1" dirty="0">
                <a:latin typeface="Gill Sans MT"/>
                <a:cs typeface="Gill Sans MT"/>
              </a:rPr>
              <a:t>o con </a:t>
            </a:r>
            <a:r>
              <a:rPr sz="2700" b="1" spc="-5" dirty="0">
                <a:latin typeface="Gill Sans MT"/>
                <a:cs typeface="Gill Sans MT"/>
              </a:rPr>
              <a:t>una </a:t>
            </a:r>
            <a:r>
              <a:rPr sz="2700" b="1" spc="-10" dirty="0">
                <a:latin typeface="Gill Sans MT"/>
                <a:cs typeface="Gill Sans MT"/>
              </a:rPr>
              <a:t>presión  </a:t>
            </a:r>
            <a:r>
              <a:rPr sz="2700" b="1" dirty="0">
                <a:latin typeface="Gill Sans MT"/>
                <a:cs typeface="Gill Sans MT"/>
              </a:rPr>
              <a:t>insuficiente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220331" y="2916554"/>
            <a:ext cx="2673604" cy="1863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02752" y="903731"/>
            <a:ext cx="836676" cy="13517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795259" y="650747"/>
            <a:ext cx="2250947" cy="2136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357107" y="866647"/>
            <a:ext cx="809625" cy="1245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0" b="1" dirty="0">
                <a:solidFill>
                  <a:srgbClr val="CC0000"/>
                </a:solidFill>
                <a:latin typeface="Gill Sans MT"/>
                <a:cs typeface="Gill Sans MT"/>
              </a:rPr>
              <a:t>C</a:t>
            </a:r>
            <a:endParaRPr sz="80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1252473"/>
            <a:ext cx="8796020" cy="45351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619125" algn="l"/>
                <a:tab pos="1533525" algn="l"/>
                <a:tab pos="2085339" algn="l"/>
                <a:tab pos="3062605" algn="l"/>
                <a:tab pos="4565015" algn="l"/>
                <a:tab pos="5167630" algn="l"/>
                <a:tab pos="5953760" algn="l"/>
                <a:tab pos="7369809" algn="l"/>
              </a:tabLst>
            </a:pPr>
            <a:r>
              <a:rPr sz="2600" b="1" spc="5" dirty="0">
                <a:latin typeface="Gill Sans MT"/>
                <a:cs typeface="Gill Sans MT"/>
              </a:rPr>
              <a:t>L</a:t>
            </a:r>
            <a:r>
              <a:rPr sz="2600" b="1" dirty="0">
                <a:latin typeface="Gill Sans MT"/>
                <a:cs typeface="Gill Sans MT"/>
              </a:rPr>
              <a:t>a	R</a:t>
            </a:r>
            <a:r>
              <a:rPr sz="2600" b="1" spc="-15" dirty="0">
                <a:latin typeface="Gill Sans MT"/>
                <a:cs typeface="Gill Sans MT"/>
              </a:rPr>
              <a:t>C</a:t>
            </a:r>
            <a:r>
              <a:rPr sz="2600" b="1" spc="-500" dirty="0">
                <a:latin typeface="Gill Sans MT"/>
                <a:cs typeface="Gill Sans MT"/>
              </a:rPr>
              <a:t>P</a:t>
            </a:r>
            <a:r>
              <a:rPr sz="2600" b="1" dirty="0">
                <a:latin typeface="Gill Sans MT"/>
                <a:cs typeface="Gill Sans MT"/>
              </a:rPr>
              <a:t>,	se	debe	e</a:t>
            </a:r>
            <a:r>
              <a:rPr sz="2600" b="1" spc="-30" dirty="0">
                <a:latin typeface="Gill Sans MT"/>
                <a:cs typeface="Gill Sans MT"/>
              </a:rPr>
              <a:t>f</a:t>
            </a:r>
            <a:r>
              <a:rPr sz="2600" b="1" dirty="0">
                <a:latin typeface="Gill Sans MT"/>
                <a:cs typeface="Gill Sans MT"/>
              </a:rPr>
              <a:t>e</a:t>
            </a:r>
            <a:r>
              <a:rPr sz="2600" b="1" spc="5" dirty="0">
                <a:latin typeface="Gill Sans MT"/>
                <a:cs typeface="Gill Sans MT"/>
              </a:rPr>
              <a:t>c</a:t>
            </a:r>
            <a:r>
              <a:rPr sz="2600" b="1" spc="-15" dirty="0">
                <a:latin typeface="Gill Sans MT"/>
                <a:cs typeface="Gill Sans MT"/>
              </a:rPr>
              <a:t>t</a:t>
            </a:r>
            <a:r>
              <a:rPr sz="2600" b="1" dirty="0">
                <a:latin typeface="Gill Sans MT"/>
                <a:cs typeface="Gill Sans MT"/>
              </a:rPr>
              <a:t>u</a:t>
            </a:r>
            <a:r>
              <a:rPr sz="2600" b="1" spc="-10" dirty="0">
                <a:latin typeface="Gill Sans MT"/>
                <a:cs typeface="Gill Sans MT"/>
              </a:rPr>
              <a:t>a</a:t>
            </a:r>
            <a:r>
              <a:rPr sz="2600" b="1" dirty="0">
                <a:latin typeface="Gill Sans MT"/>
                <a:cs typeface="Gill Sans MT"/>
              </a:rPr>
              <a:t>r	</a:t>
            </a:r>
            <a:r>
              <a:rPr sz="2600" b="1" spc="5" dirty="0">
                <a:latin typeface="Gill Sans MT"/>
                <a:cs typeface="Gill Sans MT"/>
              </a:rPr>
              <a:t>d</a:t>
            </a:r>
            <a:r>
              <a:rPr sz="2600" b="1" dirty="0">
                <a:latin typeface="Gill Sans MT"/>
                <a:cs typeface="Gill Sans MT"/>
              </a:rPr>
              <a:t>e	una	m</a:t>
            </a:r>
            <a:r>
              <a:rPr sz="2600" b="1" spc="-15" dirty="0">
                <a:latin typeface="Gill Sans MT"/>
                <a:cs typeface="Gill Sans MT"/>
              </a:rPr>
              <a:t>a</a:t>
            </a:r>
            <a:r>
              <a:rPr sz="2600" b="1" dirty="0">
                <a:latin typeface="Gill Sans MT"/>
                <a:cs typeface="Gill Sans MT"/>
              </a:rPr>
              <a:t>n</a:t>
            </a:r>
            <a:r>
              <a:rPr sz="2600" b="1" spc="5" dirty="0">
                <a:latin typeface="Gill Sans MT"/>
                <a:cs typeface="Gill Sans MT"/>
              </a:rPr>
              <a:t>e</a:t>
            </a:r>
            <a:r>
              <a:rPr sz="2600" b="1" spc="-20" dirty="0">
                <a:latin typeface="Gill Sans MT"/>
                <a:cs typeface="Gill Sans MT"/>
              </a:rPr>
              <a:t>r</a:t>
            </a:r>
            <a:r>
              <a:rPr sz="2600" b="1" dirty="0">
                <a:latin typeface="Gill Sans MT"/>
                <a:cs typeface="Gill Sans MT"/>
              </a:rPr>
              <a:t>a	efici</a:t>
            </a:r>
            <a:r>
              <a:rPr sz="2600" b="1" spc="-15" dirty="0">
                <a:latin typeface="Gill Sans MT"/>
                <a:cs typeface="Gill Sans MT"/>
              </a:rPr>
              <a:t>e</a:t>
            </a:r>
            <a:r>
              <a:rPr sz="2600" b="1" dirty="0">
                <a:latin typeface="Gill Sans MT"/>
                <a:cs typeface="Gill Sans MT"/>
              </a:rPr>
              <a:t>nt</a:t>
            </a:r>
            <a:r>
              <a:rPr sz="2600" b="1" spc="40" dirty="0">
                <a:latin typeface="Gill Sans MT"/>
                <a:cs typeface="Gill Sans MT"/>
              </a:rPr>
              <a:t>e</a:t>
            </a:r>
            <a:r>
              <a:rPr sz="2600" b="1" dirty="0">
                <a:latin typeface="Gill Sans MT"/>
                <a:cs typeface="Gill Sans MT"/>
              </a:rPr>
              <a:t>,  </a:t>
            </a:r>
            <a:r>
              <a:rPr sz="2600" b="1" spc="-5" dirty="0">
                <a:latin typeface="Gill Sans MT"/>
                <a:cs typeface="Gill Sans MT"/>
              </a:rPr>
              <a:t>coordinada </a:t>
            </a:r>
            <a:r>
              <a:rPr sz="2600" b="1" dirty="0">
                <a:latin typeface="Gill Sans MT"/>
                <a:cs typeface="Gill Sans MT"/>
              </a:rPr>
              <a:t>y</a:t>
            </a:r>
            <a:r>
              <a:rPr sz="2600" b="1" spc="-40" dirty="0">
                <a:latin typeface="Gill Sans MT"/>
                <a:cs typeface="Gill Sans MT"/>
              </a:rPr>
              <a:t> </a:t>
            </a:r>
            <a:r>
              <a:rPr sz="2600" b="1" spc="-5" dirty="0">
                <a:latin typeface="Gill Sans MT"/>
                <a:cs typeface="Gill Sans MT"/>
              </a:rPr>
              <a:t>rápida.</a:t>
            </a:r>
            <a:endParaRPr sz="26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7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</a:pPr>
            <a:r>
              <a:rPr sz="2600" b="1" dirty="0">
                <a:latin typeface="Gill Sans MT"/>
                <a:cs typeface="Gill Sans MT"/>
              </a:rPr>
              <a:t>Siguiendo de </a:t>
            </a:r>
            <a:r>
              <a:rPr sz="2600" b="1" spc="-5" dirty="0">
                <a:latin typeface="Gill Sans MT"/>
                <a:cs typeface="Gill Sans MT"/>
              </a:rPr>
              <a:t>una manera secuencial los </a:t>
            </a:r>
            <a:r>
              <a:rPr sz="2600" b="1" dirty="0">
                <a:latin typeface="Gill Sans MT"/>
                <a:cs typeface="Gill Sans MT"/>
              </a:rPr>
              <a:t>siguientes </a:t>
            </a:r>
            <a:r>
              <a:rPr sz="2600" b="1" spc="-5" dirty="0">
                <a:latin typeface="Gill Sans MT"/>
                <a:cs typeface="Gill Sans MT"/>
              </a:rPr>
              <a:t>pasos:  </a:t>
            </a:r>
            <a:r>
              <a:rPr sz="2600" b="1" spc="-30" dirty="0">
                <a:solidFill>
                  <a:srgbClr val="CC0000"/>
                </a:solidFill>
                <a:latin typeface="Gill Sans MT"/>
                <a:cs typeface="Gill Sans MT"/>
              </a:rPr>
              <a:t>VALORE:</a:t>
            </a:r>
            <a:endParaRPr sz="2600">
              <a:latin typeface="Gill Sans MT"/>
              <a:cs typeface="Gill Sans MT"/>
            </a:endParaRPr>
          </a:p>
          <a:p>
            <a:pPr marL="342900" indent="-330835">
              <a:lnSpc>
                <a:spcPct val="100000"/>
              </a:lnSpc>
              <a:spcBef>
                <a:spcPts val="555"/>
              </a:spcBef>
              <a:buAutoNum type="arabicPeriod"/>
              <a:tabLst>
                <a:tab pos="343535" algn="l"/>
              </a:tabLst>
            </a:pPr>
            <a:r>
              <a:rPr sz="2600" b="1" dirty="0">
                <a:latin typeface="Gill Sans MT"/>
                <a:cs typeface="Gill Sans MT"/>
              </a:rPr>
              <a:t>Llame la atención del paciente para </a:t>
            </a:r>
            <a:r>
              <a:rPr sz="2600" b="1" spc="-15" dirty="0">
                <a:latin typeface="Gill Sans MT"/>
                <a:cs typeface="Gill Sans MT"/>
              </a:rPr>
              <a:t>ver </a:t>
            </a:r>
            <a:r>
              <a:rPr sz="2600" b="1" dirty="0">
                <a:latin typeface="Gill Sans MT"/>
                <a:cs typeface="Gill Sans MT"/>
              </a:rPr>
              <a:t>si</a:t>
            </a:r>
            <a:r>
              <a:rPr sz="2600" b="1" spc="-145" dirty="0">
                <a:latin typeface="Gill Sans MT"/>
                <a:cs typeface="Gill Sans MT"/>
              </a:rPr>
              <a:t> </a:t>
            </a:r>
            <a:r>
              <a:rPr sz="2600" b="1" spc="-10" dirty="0">
                <a:latin typeface="Gill Sans MT"/>
                <a:cs typeface="Gill Sans MT"/>
              </a:rPr>
              <a:t>responde</a:t>
            </a:r>
            <a:endParaRPr sz="2600">
              <a:latin typeface="Gill Sans MT"/>
              <a:cs typeface="Gill Sans MT"/>
            </a:endParaRPr>
          </a:p>
          <a:p>
            <a:pPr marL="342900" indent="-33083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43535" algn="l"/>
              </a:tabLst>
            </a:pPr>
            <a:r>
              <a:rPr sz="2600" b="1" dirty="0">
                <a:latin typeface="Gill Sans MT"/>
                <a:cs typeface="Gill Sans MT"/>
              </a:rPr>
              <a:t>Si no</a:t>
            </a:r>
            <a:r>
              <a:rPr sz="2600" b="1" spc="-25" dirty="0">
                <a:latin typeface="Gill Sans MT"/>
                <a:cs typeface="Gill Sans MT"/>
              </a:rPr>
              <a:t> </a:t>
            </a:r>
            <a:r>
              <a:rPr sz="2600" b="1" spc="-5" dirty="0">
                <a:latin typeface="Gill Sans MT"/>
                <a:cs typeface="Gill Sans MT"/>
              </a:rPr>
              <a:t>responde</a:t>
            </a:r>
            <a:endParaRPr sz="2600">
              <a:latin typeface="Gill Sans MT"/>
              <a:cs typeface="Gill Sans MT"/>
            </a:endParaRPr>
          </a:p>
          <a:p>
            <a:pPr marL="309880" indent="-297180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09880" algn="l"/>
              </a:tabLst>
            </a:pPr>
            <a:r>
              <a:rPr sz="2600" b="1" spc="-20" dirty="0">
                <a:latin typeface="Gill Sans MT"/>
                <a:cs typeface="Gill Sans MT"/>
              </a:rPr>
              <a:t>ACTIVE </a:t>
            </a:r>
            <a:r>
              <a:rPr sz="2600" b="1" dirty="0">
                <a:latin typeface="Gill Sans MT"/>
                <a:cs typeface="Gill Sans MT"/>
              </a:rPr>
              <a:t>EL SISTEMA DE</a:t>
            </a:r>
            <a:r>
              <a:rPr sz="2600" b="1" spc="-10" dirty="0">
                <a:latin typeface="Gill Sans MT"/>
                <a:cs typeface="Gill Sans MT"/>
              </a:rPr>
              <a:t> </a:t>
            </a:r>
            <a:r>
              <a:rPr sz="2600" b="1" dirty="0">
                <a:latin typeface="Gill Sans MT"/>
                <a:cs typeface="Gill Sans MT"/>
              </a:rPr>
              <a:t>EMERGENCIAS</a:t>
            </a:r>
            <a:endParaRPr sz="2600">
              <a:latin typeface="Gill Sans MT"/>
              <a:cs typeface="Gill Sans MT"/>
            </a:endParaRPr>
          </a:p>
          <a:p>
            <a:pPr marL="342900" indent="-330835">
              <a:lnSpc>
                <a:spcPct val="100000"/>
              </a:lnSpc>
              <a:spcBef>
                <a:spcPts val="940"/>
              </a:spcBef>
              <a:buAutoNum type="arabicPeriod"/>
              <a:tabLst>
                <a:tab pos="343535" algn="l"/>
              </a:tabLst>
            </a:pPr>
            <a:r>
              <a:rPr sz="2600" b="1" dirty="0">
                <a:latin typeface="Gill Sans MT"/>
                <a:cs typeface="Gill Sans MT"/>
              </a:rPr>
              <a:t>INICIE EL ABC DEL</a:t>
            </a:r>
            <a:r>
              <a:rPr sz="2600" b="1" spc="-315" dirty="0">
                <a:latin typeface="Gill Sans MT"/>
                <a:cs typeface="Gill Sans MT"/>
              </a:rPr>
              <a:t> </a:t>
            </a:r>
            <a:r>
              <a:rPr sz="2600" b="1" spc="-5" dirty="0">
                <a:latin typeface="Gill Sans MT"/>
                <a:cs typeface="Gill Sans MT"/>
              </a:rPr>
              <a:t>RCP:</a:t>
            </a:r>
            <a:endParaRPr sz="2600">
              <a:latin typeface="Gill Sans MT"/>
              <a:cs typeface="Gill Sans MT"/>
            </a:endParaRPr>
          </a:p>
          <a:p>
            <a:pPr marL="342900" indent="-330835">
              <a:lnSpc>
                <a:spcPct val="100000"/>
              </a:lnSpc>
              <a:spcBef>
                <a:spcPts val="935"/>
              </a:spcBef>
              <a:buAutoNum type="arabicPeriod"/>
              <a:tabLst>
                <a:tab pos="343535" algn="l"/>
              </a:tabLst>
            </a:pPr>
            <a:r>
              <a:rPr sz="2600" b="1" spc="-10" dirty="0">
                <a:latin typeface="Gill Sans MT"/>
                <a:cs typeface="Gill Sans MT"/>
              </a:rPr>
              <a:t>Haga </a:t>
            </a:r>
            <a:r>
              <a:rPr sz="2600" b="1" spc="-5" dirty="0">
                <a:latin typeface="Gill Sans MT"/>
                <a:cs typeface="Gill Sans MT"/>
              </a:rPr>
              <a:t>permeabilización </a:t>
            </a:r>
            <a:r>
              <a:rPr sz="2600" b="1" dirty="0">
                <a:latin typeface="Gill Sans MT"/>
                <a:cs typeface="Gill Sans MT"/>
              </a:rPr>
              <a:t>de la vía</a:t>
            </a:r>
            <a:r>
              <a:rPr sz="2600" b="1" spc="-95" dirty="0">
                <a:latin typeface="Gill Sans MT"/>
                <a:cs typeface="Gill Sans MT"/>
              </a:rPr>
              <a:t> </a:t>
            </a:r>
            <a:r>
              <a:rPr sz="2600" b="1" spc="-10" dirty="0">
                <a:latin typeface="Gill Sans MT"/>
                <a:cs typeface="Gill Sans MT"/>
              </a:rPr>
              <a:t>aérea</a:t>
            </a:r>
            <a:endParaRPr sz="26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72095" y="4214494"/>
            <a:ext cx="2673604" cy="18632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82848" y="231140"/>
            <a:ext cx="4198620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RESUMEN</a:t>
            </a:r>
            <a:r>
              <a:rPr sz="4500" spc="-80" dirty="0"/>
              <a:t> </a:t>
            </a:r>
            <a:r>
              <a:rPr sz="4500" spc="-5" dirty="0"/>
              <a:t>BLS</a:t>
            </a:r>
            <a:endParaRPr sz="450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3443" y="1595119"/>
            <a:ext cx="8589010" cy="4346575"/>
          </a:xfrm>
          <a:prstGeom prst="rect">
            <a:avLst/>
          </a:prstGeom>
        </p:spPr>
        <p:txBody>
          <a:bodyPr vert="horz" wrap="square" lIns="0" tIns="218440" rIns="0" bIns="0" rtlCol="0">
            <a:spAutoFit/>
          </a:bodyPr>
          <a:lstStyle/>
          <a:p>
            <a:pPr marL="546100" indent="-534035">
              <a:lnSpc>
                <a:spcPct val="100000"/>
              </a:lnSpc>
              <a:spcBef>
                <a:spcPts val="1720"/>
              </a:spcBef>
              <a:buAutoNum type="arabicPeriod" startAt="6"/>
              <a:tabLst>
                <a:tab pos="546100" algn="l"/>
                <a:tab pos="546735" algn="l"/>
              </a:tabLst>
            </a:pPr>
            <a:r>
              <a:rPr sz="2700" b="1" spc="-10" dirty="0">
                <a:latin typeface="Gill Sans MT"/>
                <a:cs typeface="Gill Sans MT"/>
              </a:rPr>
              <a:t>De </a:t>
            </a:r>
            <a:r>
              <a:rPr sz="2700" b="1" dirty="0">
                <a:latin typeface="Gill Sans MT"/>
                <a:cs typeface="Gill Sans MT"/>
              </a:rPr>
              <a:t>dos </a:t>
            </a:r>
            <a:r>
              <a:rPr sz="2700" b="1" spc="-5" dirty="0">
                <a:latin typeface="Gill Sans MT"/>
                <a:cs typeface="Gill Sans MT"/>
              </a:rPr>
              <a:t>respiraciones lentas </a:t>
            </a:r>
            <a:r>
              <a:rPr sz="2700" b="1" dirty="0">
                <a:latin typeface="Gill Sans MT"/>
                <a:cs typeface="Gill Sans MT"/>
              </a:rPr>
              <a:t>y</a:t>
            </a:r>
            <a:r>
              <a:rPr sz="2700" b="1" spc="15" dirty="0">
                <a:latin typeface="Gill Sans MT"/>
                <a:cs typeface="Gill Sans MT"/>
              </a:rPr>
              <a:t> </a:t>
            </a:r>
            <a:r>
              <a:rPr sz="2700" b="1" spc="-15" dirty="0">
                <a:latin typeface="Gill Sans MT"/>
                <a:cs typeface="Gill Sans MT"/>
              </a:rPr>
              <a:t>profundas</a:t>
            </a:r>
            <a:endParaRPr sz="2700">
              <a:latin typeface="Gill Sans MT"/>
              <a:cs typeface="Gill Sans MT"/>
            </a:endParaRPr>
          </a:p>
          <a:p>
            <a:pPr marL="546100" indent="-534035">
              <a:lnSpc>
                <a:spcPct val="100000"/>
              </a:lnSpc>
              <a:spcBef>
                <a:spcPts val="1620"/>
              </a:spcBef>
              <a:buAutoNum type="arabicPeriod" startAt="6"/>
              <a:tabLst>
                <a:tab pos="546100" algn="l"/>
                <a:tab pos="546735" algn="l"/>
              </a:tabLst>
            </a:pPr>
            <a:r>
              <a:rPr sz="2700" b="1" spc="-5" dirty="0">
                <a:latin typeface="Gill Sans MT"/>
                <a:cs typeface="Gill Sans MT"/>
              </a:rPr>
              <a:t>Chequee </a:t>
            </a:r>
            <a:r>
              <a:rPr sz="2700" b="1" dirty="0">
                <a:latin typeface="Gill Sans MT"/>
                <a:cs typeface="Gill Sans MT"/>
              </a:rPr>
              <a:t>pulso por </a:t>
            </a:r>
            <a:r>
              <a:rPr sz="2700" b="1" spc="-5" dirty="0">
                <a:latin typeface="Gill Sans MT"/>
                <a:cs typeface="Gill Sans MT"/>
              </a:rPr>
              <a:t>10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segundos</a:t>
            </a:r>
            <a:endParaRPr sz="2700">
              <a:latin typeface="Gill Sans MT"/>
              <a:cs typeface="Gill Sans MT"/>
            </a:endParaRPr>
          </a:p>
          <a:p>
            <a:pPr marL="546735" indent="-534670">
              <a:lnSpc>
                <a:spcPct val="100000"/>
              </a:lnSpc>
              <a:spcBef>
                <a:spcPts val="1620"/>
              </a:spcBef>
              <a:buAutoNum type="arabicPeriod" startAt="6"/>
              <a:tabLst>
                <a:tab pos="546735" algn="l"/>
                <a:tab pos="547370" algn="l"/>
              </a:tabLst>
            </a:pPr>
            <a:r>
              <a:rPr sz="2700" b="1" spc="-15" dirty="0">
                <a:latin typeface="Gill Sans MT"/>
                <a:cs typeface="Gill Sans MT"/>
              </a:rPr>
              <a:t>Controle </a:t>
            </a:r>
            <a:r>
              <a:rPr sz="2700" b="1" spc="-5" dirty="0">
                <a:latin typeface="Gill Sans MT"/>
                <a:cs typeface="Gill Sans MT"/>
              </a:rPr>
              <a:t>posibles</a:t>
            </a:r>
            <a:r>
              <a:rPr sz="2700" b="1" spc="2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hemorragias</a:t>
            </a:r>
            <a:endParaRPr sz="2700">
              <a:latin typeface="Gill Sans MT"/>
              <a:cs typeface="Gill Sans MT"/>
            </a:endParaRPr>
          </a:p>
          <a:p>
            <a:pPr marL="546100" indent="-534035">
              <a:lnSpc>
                <a:spcPct val="100000"/>
              </a:lnSpc>
              <a:spcBef>
                <a:spcPts val="1620"/>
              </a:spcBef>
              <a:buAutoNum type="arabicPeriod" startAt="6"/>
              <a:tabLst>
                <a:tab pos="546100" algn="l"/>
                <a:tab pos="546735" algn="l"/>
              </a:tabLst>
            </a:pPr>
            <a:r>
              <a:rPr sz="2700" b="1" spc="-5" dirty="0">
                <a:latin typeface="Gill Sans MT"/>
                <a:cs typeface="Gill Sans MT"/>
              </a:rPr>
              <a:t>Ubique </a:t>
            </a:r>
            <a:r>
              <a:rPr sz="2700" b="1" dirty="0">
                <a:latin typeface="Gill Sans MT"/>
                <a:cs typeface="Gill Sans MT"/>
              </a:rPr>
              <a:t>el punto </a:t>
            </a:r>
            <a:r>
              <a:rPr sz="2700" b="1" spc="-5" dirty="0">
                <a:latin typeface="Gill Sans MT"/>
                <a:cs typeface="Gill Sans MT"/>
              </a:rPr>
              <a:t>exacto </a:t>
            </a:r>
            <a:r>
              <a:rPr sz="2700" b="1" dirty="0">
                <a:latin typeface="Gill Sans MT"/>
                <a:cs typeface="Gill Sans MT"/>
              </a:rPr>
              <a:t>de </a:t>
            </a:r>
            <a:r>
              <a:rPr sz="2700" b="1" spc="-5" dirty="0">
                <a:latin typeface="Gill Sans MT"/>
                <a:cs typeface="Gill Sans MT"/>
              </a:rPr>
              <a:t>compresión</a:t>
            </a:r>
            <a:r>
              <a:rPr sz="2700" b="1" spc="-60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torácica</a:t>
            </a:r>
            <a:endParaRPr sz="2700">
              <a:latin typeface="Gill Sans MT"/>
              <a:cs typeface="Gill Sans MT"/>
            </a:endParaRPr>
          </a:p>
          <a:p>
            <a:pPr marL="543560" indent="-531495">
              <a:lnSpc>
                <a:spcPct val="100000"/>
              </a:lnSpc>
              <a:spcBef>
                <a:spcPts val="1620"/>
              </a:spcBef>
              <a:buAutoNum type="arabicPeriod" startAt="6"/>
              <a:tabLst>
                <a:tab pos="544195" algn="l"/>
              </a:tabLst>
            </a:pPr>
            <a:r>
              <a:rPr sz="2700" b="1" dirty="0">
                <a:latin typeface="Gill Sans MT"/>
                <a:cs typeface="Gill Sans MT"/>
              </a:rPr>
              <a:t>Coloque codos y manos en posición</a:t>
            </a:r>
            <a:r>
              <a:rPr sz="2700" b="1" spc="-70" dirty="0">
                <a:latin typeface="Gill Sans MT"/>
                <a:cs typeface="Gill Sans MT"/>
              </a:rPr>
              <a:t> </a:t>
            </a:r>
            <a:r>
              <a:rPr sz="2700" b="1" spc="-10" dirty="0">
                <a:latin typeface="Gill Sans MT"/>
                <a:cs typeface="Gill Sans MT"/>
              </a:rPr>
              <a:t>correcta</a:t>
            </a:r>
            <a:endParaRPr sz="2700">
              <a:latin typeface="Gill Sans MT"/>
              <a:cs typeface="Gill Sans MT"/>
            </a:endParaRPr>
          </a:p>
          <a:p>
            <a:pPr marL="544195" marR="5080" indent="-544195">
              <a:lnSpc>
                <a:spcPct val="150000"/>
              </a:lnSpc>
              <a:spcBef>
                <a:spcPts val="5"/>
              </a:spcBef>
              <a:buAutoNum type="arabicPeriod" startAt="6"/>
              <a:tabLst>
                <a:tab pos="544195" algn="l"/>
              </a:tabLst>
            </a:pPr>
            <a:r>
              <a:rPr sz="2700" b="1" spc="-15" dirty="0">
                <a:latin typeface="Gill Sans MT"/>
                <a:cs typeface="Gill Sans MT"/>
              </a:rPr>
              <a:t>Haga </a:t>
            </a:r>
            <a:r>
              <a:rPr sz="2700" b="1" dirty="0">
                <a:latin typeface="Gill Sans MT"/>
                <a:cs typeface="Gill Sans MT"/>
              </a:rPr>
              <a:t>30 </a:t>
            </a:r>
            <a:r>
              <a:rPr sz="2700" b="1" spc="-5" dirty="0">
                <a:latin typeface="Gill Sans MT"/>
                <a:cs typeface="Gill Sans MT"/>
              </a:rPr>
              <a:t>compresiones </a:t>
            </a:r>
            <a:r>
              <a:rPr sz="2700" b="1" dirty="0">
                <a:latin typeface="Gill Sans MT"/>
                <a:cs typeface="Gill Sans MT"/>
              </a:rPr>
              <a:t>torácicas x 2 </a:t>
            </a:r>
            <a:r>
              <a:rPr sz="2700" b="1" spc="-5" dirty="0">
                <a:latin typeface="Gill Sans MT"/>
                <a:cs typeface="Gill Sans MT"/>
              </a:rPr>
              <a:t>respiraciones.  Repita </a:t>
            </a:r>
            <a:r>
              <a:rPr sz="2700" b="1" dirty="0">
                <a:latin typeface="Gill Sans MT"/>
                <a:cs typeface="Gill Sans MT"/>
              </a:rPr>
              <a:t>series de</a:t>
            </a:r>
            <a:r>
              <a:rPr sz="2700" b="1" spc="5" dirty="0">
                <a:latin typeface="Gill Sans MT"/>
                <a:cs typeface="Gill Sans MT"/>
              </a:rPr>
              <a:t> </a:t>
            </a:r>
            <a:r>
              <a:rPr sz="2700" b="1" spc="-15" dirty="0">
                <a:latin typeface="Gill Sans MT"/>
                <a:cs typeface="Gill Sans MT"/>
              </a:rPr>
              <a:t>cuatro</a:t>
            </a:r>
            <a:endParaRPr sz="2700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729601" y="1967737"/>
            <a:ext cx="1723135" cy="17966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82848" y="578560"/>
            <a:ext cx="420052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RESUMEN</a:t>
            </a:r>
            <a:r>
              <a:rPr sz="4500" spc="-80" dirty="0"/>
              <a:t> </a:t>
            </a:r>
            <a:r>
              <a:rPr sz="4500" spc="-5" dirty="0"/>
              <a:t>BLS</a:t>
            </a:r>
            <a:endParaRPr sz="4500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82848" y="578560"/>
            <a:ext cx="4200525" cy="711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0" dirty="0"/>
              <a:t>RESUMEN</a:t>
            </a:r>
            <a:r>
              <a:rPr sz="4500" spc="-80" dirty="0"/>
              <a:t> </a:t>
            </a:r>
            <a:r>
              <a:rPr sz="4500" spc="-5" dirty="0"/>
              <a:t>BLS</a:t>
            </a:r>
            <a:endParaRPr sz="4500"/>
          </a:p>
        </p:txBody>
      </p:sp>
      <p:sp>
        <p:nvSpPr>
          <p:cNvPr id="3" name="object 3"/>
          <p:cNvSpPr txBox="1"/>
          <p:nvPr/>
        </p:nvSpPr>
        <p:spPr>
          <a:xfrm>
            <a:off x="603605" y="1401952"/>
            <a:ext cx="8561070" cy="46355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17855" marR="5080" indent="-605790" algn="just">
              <a:lnSpc>
                <a:spcPct val="140100"/>
              </a:lnSpc>
              <a:spcBef>
                <a:spcPts val="95"/>
              </a:spcBef>
              <a:buAutoNum type="arabicPeriod" startAt="12"/>
              <a:tabLst>
                <a:tab pos="640715" algn="l"/>
              </a:tabLst>
            </a:pPr>
            <a:r>
              <a:rPr sz="2700" b="1" spc="-5" dirty="0">
                <a:latin typeface="Gill Sans MT"/>
                <a:cs typeface="Gill Sans MT"/>
              </a:rPr>
              <a:t>Chequee </a:t>
            </a:r>
            <a:r>
              <a:rPr sz="2700" b="1" spc="-15" dirty="0">
                <a:latin typeface="Gill Sans MT"/>
                <a:cs typeface="Gill Sans MT"/>
              </a:rPr>
              <a:t>nuevamente </a:t>
            </a:r>
            <a:r>
              <a:rPr sz="2700" b="1" dirty="0">
                <a:latin typeface="Gill Sans MT"/>
                <a:cs typeface="Gill Sans MT"/>
              </a:rPr>
              <a:t>el pulso y la </a:t>
            </a:r>
            <a:r>
              <a:rPr sz="2700" b="1" spc="-5" dirty="0">
                <a:latin typeface="Gill Sans MT"/>
                <a:cs typeface="Gill Sans MT"/>
              </a:rPr>
              <a:t>respiración </a:t>
            </a:r>
            <a:r>
              <a:rPr sz="2700" b="1" dirty="0">
                <a:latin typeface="Gill Sans MT"/>
                <a:cs typeface="Gill Sans MT"/>
              </a:rPr>
              <a:t>x 5  seg.</a:t>
            </a:r>
            <a:endParaRPr sz="2700">
              <a:latin typeface="Gill Sans MT"/>
              <a:cs typeface="Gill Sans MT"/>
            </a:endParaRPr>
          </a:p>
          <a:p>
            <a:pPr marL="544195" marR="46990" indent="-544195" algn="just">
              <a:lnSpc>
                <a:spcPct val="140000"/>
              </a:lnSpc>
              <a:buAutoNum type="arabicPeriod" startAt="12"/>
              <a:tabLst>
                <a:tab pos="544195" algn="l"/>
              </a:tabLst>
            </a:pPr>
            <a:r>
              <a:rPr sz="2700" b="1" spc="-5" dirty="0">
                <a:latin typeface="Gill Sans MT"/>
                <a:cs typeface="Gill Sans MT"/>
              </a:rPr>
              <a:t>Continúe </a:t>
            </a:r>
            <a:r>
              <a:rPr sz="2700" b="1" dirty="0">
                <a:latin typeface="Gill Sans MT"/>
                <a:cs typeface="Gill Sans MT"/>
              </a:rPr>
              <a:t>con 30 </a:t>
            </a:r>
            <a:r>
              <a:rPr sz="2700" b="1" spc="-5" dirty="0">
                <a:latin typeface="Gill Sans MT"/>
                <a:cs typeface="Gill Sans MT"/>
              </a:rPr>
              <a:t>compresiones </a:t>
            </a:r>
            <a:r>
              <a:rPr sz="2700" b="1" dirty="0">
                <a:latin typeface="Gill Sans MT"/>
                <a:cs typeface="Gill Sans MT"/>
              </a:rPr>
              <a:t>x </a:t>
            </a:r>
            <a:r>
              <a:rPr sz="2700" b="1" spc="-5" dirty="0">
                <a:latin typeface="Gill Sans MT"/>
                <a:cs typeface="Gill Sans MT"/>
              </a:rPr>
              <a:t>2respiraciones,</a:t>
            </a:r>
            <a:r>
              <a:rPr sz="2700" b="1" spc="-31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y  cada </a:t>
            </a:r>
            <a:r>
              <a:rPr sz="2700" b="1" spc="-5" dirty="0">
                <a:latin typeface="Gill Sans MT"/>
                <a:cs typeface="Gill Sans MT"/>
              </a:rPr>
              <a:t>minuto </a:t>
            </a:r>
            <a:r>
              <a:rPr sz="2700" b="1" dirty="0">
                <a:latin typeface="Gill Sans MT"/>
                <a:cs typeface="Gill Sans MT"/>
              </a:rPr>
              <a:t>vuelva a </a:t>
            </a:r>
            <a:r>
              <a:rPr sz="2700" b="1" spc="-5" dirty="0">
                <a:latin typeface="Gill Sans MT"/>
                <a:cs typeface="Gill Sans MT"/>
              </a:rPr>
              <a:t>chequear </a:t>
            </a:r>
            <a:r>
              <a:rPr sz="2700" b="1" dirty="0">
                <a:latin typeface="Gill Sans MT"/>
                <a:cs typeface="Gill Sans MT"/>
              </a:rPr>
              <a:t>la </a:t>
            </a:r>
            <a:r>
              <a:rPr sz="2700" b="1" spc="-5" dirty="0">
                <a:latin typeface="Gill Sans MT"/>
                <a:cs typeface="Gill Sans MT"/>
              </a:rPr>
              <a:t>respiración </a:t>
            </a:r>
            <a:r>
              <a:rPr sz="2700" b="1" dirty="0">
                <a:latin typeface="Gill Sans MT"/>
                <a:cs typeface="Gill Sans MT"/>
              </a:rPr>
              <a:t>y el  pulso</a:t>
            </a:r>
            <a:endParaRPr sz="2700">
              <a:latin typeface="Gill Sans MT"/>
              <a:cs typeface="Gill Sans MT"/>
            </a:endParaRPr>
          </a:p>
          <a:p>
            <a:pPr marL="544195" marR="1442720" indent="-544195">
              <a:lnSpc>
                <a:spcPct val="140000"/>
              </a:lnSpc>
              <a:buAutoNum type="arabicPeriod" startAt="12"/>
              <a:tabLst>
                <a:tab pos="544195" algn="l"/>
              </a:tabLst>
            </a:pPr>
            <a:r>
              <a:rPr sz="2700" b="1" spc="-5" dirty="0">
                <a:latin typeface="Gill Sans MT"/>
                <a:cs typeface="Gill Sans MT"/>
              </a:rPr>
              <a:t>Continué </a:t>
            </a:r>
            <a:r>
              <a:rPr sz="2700" b="1" dirty="0">
                <a:latin typeface="Gill Sans MT"/>
                <a:cs typeface="Gill Sans MT"/>
              </a:rPr>
              <a:t>el mismo ciclo </a:t>
            </a:r>
            <a:r>
              <a:rPr sz="2700" b="1" spc="-5" dirty="0">
                <a:latin typeface="Gill Sans MT"/>
                <a:cs typeface="Gill Sans MT"/>
              </a:rPr>
              <a:t>hasta </a:t>
            </a:r>
            <a:r>
              <a:rPr sz="2700" b="1" dirty="0">
                <a:latin typeface="Gill Sans MT"/>
                <a:cs typeface="Gill Sans MT"/>
              </a:rPr>
              <a:t>que</a:t>
            </a:r>
            <a:r>
              <a:rPr sz="2700" b="1" spc="-2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llegue  </a:t>
            </a:r>
            <a:r>
              <a:rPr sz="2700" b="1" spc="-5" dirty="0">
                <a:latin typeface="Gill Sans MT"/>
                <a:cs typeface="Gill Sans MT"/>
              </a:rPr>
              <a:t>asistencia especializada </a:t>
            </a:r>
            <a:r>
              <a:rPr sz="2700" b="1" dirty="0">
                <a:latin typeface="Gill Sans MT"/>
                <a:cs typeface="Gill Sans MT"/>
              </a:rPr>
              <a:t>o se </a:t>
            </a:r>
            <a:r>
              <a:rPr sz="2700" b="1" spc="-10" dirty="0">
                <a:latin typeface="Gill Sans MT"/>
                <a:cs typeface="Gill Sans MT"/>
              </a:rPr>
              <a:t>declare </a:t>
            </a:r>
            <a:r>
              <a:rPr sz="2700" b="1" dirty="0">
                <a:latin typeface="Gill Sans MT"/>
                <a:cs typeface="Gill Sans MT"/>
              </a:rPr>
              <a:t>el  fallecimiento de la</a:t>
            </a:r>
            <a:r>
              <a:rPr sz="2700" b="1" spc="15" dirty="0">
                <a:latin typeface="Gill Sans MT"/>
                <a:cs typeface="Gill Sans MT"/>
              </a:rPr>
              <a:t> </a:t>
            </a:r>
            <a:r>
              <a:rPr sz="2700" b="1" dirty="0">
                <a:latin typeface="Gill Sans MT"/>
                <a:cs typeface="Gill Sans MT"/>
              </a:rPr>
              <a:t>víctima</a:t>
            </a:r>
            <a:endParaRPr sz="27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7166" y="304545"/>
            <a:ext cx="577215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5080" algn="ctr">
              <a:lnSpc>
                <a:spcPct val="100000"/>
              </a:lnSpc>
              <a:spcBef>
                <a:spcPts val="100"/>
              </a:spcBef>
            </a:pPr>
            <a:r>
              <a:rPr sz="6000" spc="-5" dirty="0"/>
              <a:t>TRASLADOS</a:t>
            </a:r>
            <a:r>
              <a:rPr sz="6000" spc="-1100" dirty="0"/>
              <a:t> </a:t>
            </a:r>
            <a:r>
              <a:rPr sz="6000" dirty="0"/>
              <a:t>Y  </a:t>
            </a:r>
            <a:r>
              <a:rPr sz="6000" spc="-45" dirty="0"/>
              <a:t>TRANSPORTE  </a:t>
            </a:r>
            <a:r>
              <a:rPr sz="6000" dirty="0"/>
              <a:t>DE</a:t>
            </a:r>
            <a:r>
              <a:rPr sz="6000" spc="-65" dirty="0"/>
              <a:t> </a:t>
            </a:r>
            <a:r>
              <a:rPr sz="6000" spc="-105" dirty="0"/>
              <a:t>PACIENTES</a:t>
            </a:r>
            <a:endParaRPr sz="6000"/>
          </a:p>
        </p:txBody>
      </p:sp>
      <p:sp>
        <p:nvSpPr>
          <p:cNvPr id="3" name="object 3"/>
          <p:cNvSpPr/>
          <p:nvPr/>
        </p:nvSpPr>
        <p:spPr>
          <a:xfrm>
            <a:off x="3756659" y="3479926"/>
            <a:ext cx="3402584" cy="25095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1991</Words>
  <Application>Microsoft Office PowerPoint</Application>
  <PresentationFormat>Personalizado</PresentationFormat>
  <Paragraphs>526</Paragraphs>
  <Slides>119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119</vt:i4>
      </vt:variant>
    </vt:vector>
  </HeadingPairs>
  <TitlesOfParts>
    <vt:vector size="120" baseType="lpstr">
      <vt:lpstr>Tema de Office</vt:lpstr>
      <vt:lpstr>PRIMEROS AUXILIOS  AVANZADOS</vt:lpstr>
      <vt:lpstr>VENDAJES</vt:lpstr>
      <vt:lpstr>LAS VENDAS</vt:lpstr>
      <vt:lpstr>USO DE LOS  VENDAJES</vt:lpstr>
      <vt:lpstr>LAS VENDAS</vt:lpstr>
      <vt:lpstr>MANIPULACION DEL  VENDAJE</vt:lpstr>
      <vt:lpstr>VENDA TRIANGULAR</vt:lpstr>
      <vt:lpstr>PRINCIPIOS</vt:lpstr>
      <vt:lpstr>PRINCIPIOS</vt:lpstr>
      <vt:lpstr>PRINCIPIOS</vt:lpstr>
      <vt:lpstr>PRINCIPIOS</vt:lpstr>
      <vt:lpstr>VENDAJE CIRCULAR</vt:lpstr>
      <vt:lpstr>VENDAJE EN ESPIRAL</vt:lpstr>
      <vt:lpstr>VENDAJE EN ESPIRAL</vt:lpstr>
      <vt:lpstr>VENDAJE EN OCHO</vt:lpstr>
      <vt:lpstr>VENDAJE EN OCHO</vt:lpstr>
      <vt:lpstr>VENDAJE EN OCHO PARA  OJOS</vt:lpstr>
      <vt:lpstr>VENDAJES TRIANGULARES EN  MANOS</vt:lpstr>
      <vt:lpstr>VENDAJES TRIANGULARES EN  MANOS</vt:lpstr>
      <vt:lpstr>VENDAJES TRIANGULARES EN  CABEZA</vt:lpstr>
      <vt:lpstr>VENDAJES TRIANGULARES EN  CABEZA</vt:lpstr>
      <vt:lpstr>VENDAJE TRIANGULAR</vt:lpstr>
      <vt:lpstr>INMOVILIZACIONES</vt:lpstr>
      <vt:lpstr>INMOVILIZACIONES</vt:lpstr>
      <vt:lpstr>INMOVILIZACIONES</vt:lpstr>
      <vt:lpstr>TIPOS DE INMOVILIZACIONES</vt:lpstr>
      <vt:lpstr>INMOVILIZACIONES</vt:lpstr>
      <vt:lpstr>INMOVILIZACIONES</vt:lpstr>
      <vt:lpstr>INMOVILIZACIONES</vt:lpstr>
      <vt:lpstr>INMOVILIZACIONES</vt:lpstr>
      <vt:lpstr>INMOVILIZACION DE CUELLO</vt:lpstr>
      <vt:lpstr>INMOVILIZACION DE BRAZO</vt:lpstr>
      <vt:lpstr>INMOVILIZACION DE BRAZO</vt:lpstr>
      <vt:lpstr>INMOVILIZACION DE MANO Y  MUÑECA</vt:lpstr>
      <vt:lpstr>INMOVILIZACION DE TORAX</vt:lpstr>
      <vt:lpstr>INMOVILIZACION DE FEMUR Y  CADERA</vt:lpstr>
      <vt:lpstr>INMOVILIZACION DE  RODILLA Y PIERNA</vt:lpstr>
      <vt:lpstr>INMOVILIZACION DE PIE</vt:lpstr>
      <vt:lpstr>COMPLICACIONES DE LAS  INMOVILIZACIONES</vt:lpstr>
      <vt:lpstr>“EL MEJOR VENDAJE O INMOVILIZACIÓN ES AQUEL QUE  CUMPLE LA FUNCIÓN ASIGNADA... ... SIN OCASIONAR DAÑOS  MAYORES”</vt:lpstr>
      <vt:lpstr>LESIONES DE TEJIDOS  BLANDOS Y OSTEO  ARTICULARES</vt:lpstr>
      <vt:lpstr>LESIONES TRAUMATICAS</vt:lpstr>
      <vt:lpstr>HEMORRAGIAS</vt:lpstr>
      <vt:lpstr>HEMORRAGIAS</vt:lpstr>
      <vt:lpstr>HERIDAS</vt:lpstr>
      <vt:lpstr>CLAISIFICACION DE HERIDAS</vt:lpstr>
      <vt:lpstr>CLASIFICACION DE HERIDAS</vt:lpstr>
      <vt:lpstr>CLASIFICACION DE HERIDAS</vt:lpstr>
      <vt:lpstr>USO DEL TORNIQUETE</vt:lpstr>
      <vt:lpstr>HEMORRAGIAS</vt:lpstr>
      <vt:lpstr>QUEMADURAS</vt:lpstr>
      <vt:lpstr>Presentación de PowerPoint</vt:lpstr>
      <vt:lpstr>QUEMADURAS</vt:lpstr>
      <vt:lpstr>QUEMADURAS</vt:lpstr>
      <vt:lpstr>LESIONES  OSTEOARTICULARES</vt:lpstr>
      <vt:lpstr>Presentación de PowerPoint</vt:lpstr>
      <vt:lpstr>REANIMACION Cardio – Pulmonar</vt:lpstr>
      <vt:lpstr>RCP</vt:lpstr>
      <vt:lpstr>CADENA DE SUPERVIVENCIA -  ADULTO</vt:lpstr>
      <vt:lpstr>CADENA DE SUPERVIVENCIA</vt:lpstr>
      <vt:lpstr>CADENA DE SUPERVIVENCIA -  NIÑOS</vt:lpstr>
      <vt:lpstr>CADENA DE SUPERVIVENCIA -  NIÑOS</vt:lpstr>
      <vt:lpstr>INSUFICENCIA RESPIRATORIA</vt:lpstr>
      <vt:lpstr>INSUFICENCIA RESPIRATORIA</vt:lpstr>
      <vt:lpstr>INSUFICENCIA RESPIRATORIA</vt:lpstr>
      <vt:lpstr>INSUFICENCIA RESPIRATORIA</vt:lpstr>
      <vt:lpstr>PARO CIRCULATORIO</vt:lpstr>
      <vt:lpstr>PARO CIRCULATORIO</vt:lpstr>
      <vt:lpstr>INSUFICENCIA RESPIRATORIA</vt:lpstr>
      <vt:lpstr>SISTEMA CARDIOVASCULAR</vt:lpstr>
      <vt:lpstr>SISTEMA RESPIRATORIO</vt:lpstr>
      <vt:lpstr>SOPORTE VITAL BASICO SVB</vt:lpstr>
      <vt:lpstr>EXAMEN</vt:lpstr>
      <vt:lpstr>Presentación de PowerPoint</vt:lpstr>
      <vt:lpstr>OBJETIVOS</vt:lpstr>
      <vt:lpstr>ALGORITMO</vt:lpstr>
      <vt:lpstr>PROCEDIMIENTO</vt:lpstr>
      <vt:lpstr>PROCEDIMIENTO</vt:lpstr>
      <vt:lpstr>PROCEDIMIENTO</vt:lpstr>
      <vt:lpstr>PROCEDIMIENTO</vt:lpstr>
      <vt:lpstr>PROCEDIMIENTO</vt:lpstr>
      <vt:lpstr>PROCEDIMIENTO</vt:lpstr>
      <vt:lpstr>PROCEDIMIENTO</vt:lpstr>
      <vt:lpstr>Presentación de PowerPoint</vt:lpstr>
      <vt:lpstr>POCISION LATERAL DE  SEGURIDAD</vt:lpstr>
      <vt:lpstr>EQUIPO DE BIOSEGURIDAD</vt:lpstr>
      <vt:lpstr>RESPIRACION</vt:lpstr>
      <vt:lpstr>RESPIRACION</vt:lpstr>
      <vt:lpstr>RESPIRACION</vt:lpstr>
      <vt:lpstr>CIRCULACION</vt:lpstr>
      <vt:lpstr>CIRCULACION</vt:lpstr>
      <vt:lpstr>CIRCULACION</vt:lpstr>
      <vt:lpstr>CIRCULACION</vt:lpstr>
      <vt:lpstr>CAUSAS DEL FRACASO</vt:lpstr>
      <vt:lpstr>CAUSAS DEL FRACASO</vt:lpstr>
      <vt:lpstr>RESUMEN BLS</vt:lpstr>
      <vt:lpstr>RESUMEN BLS</vt:lpstr>
      <vt:lpstr>RESUMEN BLS</vt:lpstr>
      <vt:lpstr>TRASLADOS Y  TRANSPORTE  DE PACIENTES</vt:lpstr>
      <vt:lpstr>TRASLADO Y TRANSPORTE</vt:lpstr>
      <vt:lpstr>TRANSPORTE</vt:lpstr>
      <vt:lpstr>TRASLADO</vt:lpstr>
      <vt:lpstr>OBJETIVOS</vt:lpstr>
      <vt:lpstr>CONSIDERACIONES</vt:lpstr>
      <vt:lpstr>MECANICA CORPORAL</vt:lpstr>
      <vt:lpstr>MECANICA CORPORAL</vt:lpstr>
      <vt:lpstr>PRECAUCIONES CON EL  LESIONADO</vt:lpstr>
      <vt:lpstr>METODOS MANUALES</vt:lpstr>
      <vt:lpstr>METODOS MANUALES</vt:lpstr>
      <vt:lpstr>METODOS MANUALES</vt:lpstr>
      <vt:lpstr>METODOS MANUALES</vt:lpstr>
      <vt:lpstr>TRANSPORTE CON CAMILLA</vt:lpstr>
      <vt:lpstr>CAMILLAS</vt:lpstr>
      <vt:lpstr>CAMILLAS</vt:lpstr>
      <vt:lpstr>MANEJO DE CAMILLAS</vt:lpstr>
      <vt:lpstr>METODOS MANUALES</vt:lpstr>
      <vt:lpstr>TRANSPORTE Y TRASLADOS</vt:lpstr>
      <vt:lpstr>TRANSPORTE Y TRASLADOS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COLMENA Riesgos Profesionales</dc:creator>
  <cp:lastModifiedBy>SALUD OCUPACIONAL</cp:lastModifiedBy>
  <cp:revision>1</cp:revision>
  <dcterms:created xsi:type="dcterms:W3CDTF">2020-09-25T16:11:34Z</dcterms:created>
  <dcterms:modified xsi:type="dcterms:W3CDTF">2020-09-25T16:13:05Z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2012-05-10T00:00:00Z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2020-09-25T00:00:00Z</vt:filetime>
  </property>
</Properties>
</file>